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6" r:id="rId2"/>
    <p:sldId id="261" r:id="rId3"/>
    <p:sldId id="277" r:id="rId4"/>
    <p:sldId id="271" r:id="rId5"/>
    <p:sldId id="272" r:id="rId6"/>
    <p:sldId id="283" r:id="rId7"/>
    <p:sldId id="284" r:id="rId8"/>
    <p:sldId id="285" r:id="rId9"/>
    <p:sldId id="286" r:id="rId10"/>
    <p:sldId id="279" r:id="rId11"/>
    <p:sldId id="287" r:id="rId12"/>
    <p:sldId id="288" r:id="rId13"/>
    <p:sldId id="289" r:id="rId14"/>
    <p:sldId id="290" r:id="rId15"/>
    <p:sldId id="292" r:id="rId16"/>
    <p:sldId id="293" r:id="rId17"/>
    <p:sldId id="294" r:id="rId18"/>
    <p:sldId id="301" r:id="rId19"/>
    <p:sldId id="310" r:id="rId20"/>
    <p:sldId id="311" r:id="rId21"/>
    <p:sldId id="295" r:id="rId22"/>
    <p:sldId id="296" r:id="rId23"/>
    <p:sldId id="297" r:id="rId24"/>
    <p:sldId id="298" r:id="rId25"/>
    <p:sldId id="302" r:id="rId26"/>
    <p:sldId id="312" r:id="rId27"/>
    <p:sldId id="299" r:id="rId28"/>
    <p:sldId id="300" r:id="rId29"/>
    <p:sldId id="303" r:id="rId30"/>
    <p:sldId id="304" r:id="rId31"/>
    <p:sldId id="305" r:id="rId32"/>
    <p:sldId id="313" r:id="rId33"/>
    <p:sldId id="318" r:id="rId34"/>
    <p:sldId id="319" r:id="rId35"/>
    <p:sldId id="315" r:id="rId36"/>
    <p:sldId id="316" r:id="rId37"/>
    <p:sldId id="317" r:id="rId38"/>
    <p:sldId id="306" r:id="rId39"/>
    <p:sldId id="307" r:id="rId40"/>
    <p:sldId id="314" r:id="rId41"/>
    <p:sldId id="308" r:id="rId42"/>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73">
          <p15:clr>
            <a:srgbClr val="A4A3A4"/>
          </p15:clr>
        </p15:guide>
        <p15:guide id="2" orient="horz" pos="744">
          <p15:clr>
            <a:srgbClr val="A4A3A4"/>
          </p15:clr>
        </p15:guide>
        <p15:guide id="3" orient="horz" pos="3975">
          <p15:clr>
            <a:srgbClr val="A4A3A4"/>
          </p15:clr>
        </p15:guide>
        <p15:guide id="4" pos="355">
          <p15:clr>
            <a:srgbClr val="A4A3A4"/>
          </p15:clr>
        </p15:guide>
        <p15:guide id="5" pos="5456">
          <p15:clr>
            <a:srgbClr val="A4A3A4"/>
          </p15:clr>
        </p15:guide>
        <p15:guide id="6" pos="579">
          <p15:clr>
            <a:srgbClr val="A4A3A4"/>
          </p15:clr>
        </p15:guide>
        <p15:guide id="7" pos="2883">
          <p15:clr>
            <a:srgbClr val="A4A3A4"/>
          </p15:clr>
        </p15:guide>
        <p15:guide id="8" pos="151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D0D"/>
    <a:srgbClr val="941C27"/>
    <a:srgbClr val="8A2222"/>
    <a:srgbClr val="751D1D"/>
    <a:srgbClr val="CE85CE"/>
    <a:srgbClr val="5A1616"/>
    <a:srgbClr val="CC0000"/>
    <a:srgbClr val="007DC3"/>
    <a:srgbClr val="9966FF"/>
    <a:srgbClr val="969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00" autoAdjust="0"/>
  </p:normalViewPr>
  <p:slideViewPr>
    <p:cSldViewPr snapToGrid="0" showGuides="1">
      <p:cViewPr>
        <p:scale>
          <a:sx n="75" d="100"/>
          <a:sy n="75" d="100"/>
        </p:scale>
        <p:origin x="-2628" y="-858"/>
      </p:cViewPr>
      <p:guideLst>
        <p:guide orient="horz" pos="2173"/>
        <p:guide orient="horz" pos="744"/>
        <p:guide orient="horz" pos="3975"/>
        <p:guide pos="355"/>
        <p:guide pos="5456"/>
        <p:guide pos="579"/>
        <p:guide pos="2883"/>
        <p:guide pos="1512"/>
      </p:guideLst>
    </p:cSldViewPr>
  </p:slideViewPr>
  <p:outlineViewPr>
    <p:cViewPr>
      <p:scale>
        <a:sx n="33" d="100"/>
        <a:sy n="33" d="100"/>
      </p:scale>
      <p:origin x="0" y="-139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2" d="100"/>
          <a:sy n="62" d="100"/>
        </p:scale>
        <p:origin x="28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0" y="8685213"/>
            <a:ext cx="6856413"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100"/>
            </a:lvl1pPr>
          </a:lstStyle>
          <a:p>
            <a:pPr>
              <a:defRPr/>
            </a:pPr>
            <a:fld id="{96A43A0A-24F8-4222-808A-806445866841}" type="slidenum">
              <a:rPr lang="en-US"/>
              <a:pPr>
                <a:defRPr/>
              </a:pPr>
              <a:t>‹#›</a:t>
            </a:fld>
            <a:endParaRPr lang="en-US"/>
          </a:p>
        </p:txBody>
      </p:sp>
    </p:spTree>
    <p:extLst>
      <p:ext uri="{BB962C8B-B14F-4D97-AF65-F5344CB8AC3E}">
        <p14:creationId xmlns:p14="http://schemas.microsoft.com/office/powerpoint/2010/main" val="305342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0" y="8685213"/>
            <a:ext cx="6856413"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fld id="{76AAFB8E-CAF3-4689-A750-0CAFC8701C9B}" type="slidenum">
              <a:rPr lang="en-US"/>
              <a:pPr>
                <a:defRPr/>
              </a:pPr>
              <a:t>‹#›</a:t>
            </a:fld>
            <a:endParaRPr lang="en-US"/>
          </a:p>
        </p:txBody>
      </p:sp>
    </p:spTree>
    <p:extLst>
      <p:ext uri="{BB962C8B-B14F-4D97-AF65-F5344CB8AC3E}">
        <p14:creationId xmlns:p14="http://schemas.microsoft.com/office/powerpoint/2010/main" val="382221012"/>
      </p:ext>
    </p:extLst>
  </p:cSld>
  <p:clrMap bg1="lt1" tx1="dk1" bg2="lt2" tx2="dk2" accent1="accent1" accent2="accent2" accent3="accent3" accent4="accent4" accent5="accent5" accent6="accent6" hlink="hlink" folHlink="folHlink"/>
  <p:notesStyle>
    <a:lvl1pPr marL="168275" indent="-168275" algn="l" rtl="0" eaLnBrk="0" fontAlgn="base" hangingPunct="0">
      <a:spcBef>
        <a:spcPts val="700"/>
      </a:spcBef>
      <a:spcAft>
        <a:spcPct val="0"/>
      </a:spcAft>
      <a:buFont typeface="Arial" panose="020B0604020202020204" pitchFamily="34" charset="0"/>
      <a:buChar char="•"/>
      <a:defRPr sz="1200" kern="1200">
        <a:solidFill>
          <a:schemeClr val="tx1"/>
        </a:solidFill>
        <a:latin typeface="Arial" pitchFamily="34" charset="0"/>
        <a:ea typeface="+mn-ea"/>
        <a:cs typeface="+mn-cs"/>
      </a:defRPr>
    </a:lvl1pPr>
    <a:lvl2pPr marL="347663" indent="-179388" algn="l" rtl="0" eaLnBrk="0" fontAlgn="base" hangingPunct="0">
      <a:spcBef>
        <a:spcPts val="700"/>
      </a:spcBef>
      <a:spcAft>
        <a:spcPct val="0"/>
      </a:spcAft>
      <a:buFont typeface="Arial" panose="020B0604020202020204" pitchFamily="34" charset="0"/>
      <a:buChar char="•"/>
      <a:defRPr sz="1200" kern="1200">
        <a:solidFill>
          <a:schemeClr val="tx1"/>
        </a:solidFill>
        <a:latin typeface="Arial" pitchFamily="34" charset="0"/>
        <a:ea typeface="+mn-ea"/>
        <a:cs typeface="+mn-cs"/>
      </a:defRPr>
    </a:lvl2pPr>
    <a:lvl3pPr marL="517525" indent="-169863" algn="l" rtl="0" eaLnBrk="0" fontAlgn="base" hangingPunct="0">
      <a:spcBef>
        <a:spcPts val="700"/>
      </a:spcBef>
      <a:spcAft>
        <a:spcPct val="0"/>
      </a:spcAft>
      <a:buFont typeface="Arial" panose="020B0604020202020204" pitchFamily="34" charset="0"/>
      <a:buChar char="•"/>
      <a:defRPr sz="1200" kern="1200">
        <a:solidFill>
          <a:schemeClr val="tx1"/>
        </a:solidFill>
        <a:latin typeface="Arial" pitchFamily="34" charset="0"/>
        <a:ea typeface="+mn-ea"/>
        <a:cs typeface="+mn-cs"/>
      </a:defRPr>
    </a:lvl3pPr>
    <a:lvl4pPr marL="746125" indent="-169863" algn="l" rtl="0" eaLnBrk="0" fontAlgn="base" hangingPunct="0">
      <a:spcBef>
        <a:spcPts val="700"/>
      </a:spcBef>
      <a:spcAft>
        <a:spcPct val="0"/>
      </a:spcAft>
      <a:buFont typeface="Arial" panose="020B0604020202020204" pitchFamily="34" charset="0"/>
      <a:buChar char="•"/>
      <a:defRPr sz="1200" kern="1200">
        <a:solidFill>
          <a:schemeClr val="tx1"/>
        </a:solidFill>
        <a:latin typeface="Arial" pitchFamily="34" charset="0"/>
        <a:ea typeface="+mn-ea"/>
        <a:cs typeface="+mn-cs"/>
      </a:defRPr>
    </a:lvl4pPr>
    <a:lvl5pPr marL="974725" indent="-228600" algn="l" rtl="0" eaLnBrk="0" fontAlgn="base" hangingPunct="0">
      <a:spcBef>
        <a:spcPts val="700"/>
      </a:spcBef>
      <a:spcAft>
        <a:spcPct val="0"/>
      </a:spcAft>
      <a:buFont typeface="Arial" panose="020B0604020202020204" pitchFamily="34" charset="0"/>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1</a:t>
            </a:fld>
            <a:endParaRPr lang="en-US" smtClean="0"/>
          </a:p>
        </p:txBody>
      </p:sp>
    </p:spTree>
    <p:extLst>
      <p:ext uri="{BB962C8B-B14F-4D97-AF65-F5344CB8AC3E}">
        <p14:creationId xmlns:p14="http://schemas.microsoft.com/office/powerpoint/2010/main" val="111578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Font typeface="Arial" panose="020B0604020202020204" pitchFamily="34" charset="0"/>
              <a:buChar char="•"/>
              <a:defRPr sz="1200">
                <a:solidFill>
                  <a:schemeClr val="tx1"/>
                </a:solidFill>
                <a:latin typeface="Arial" panose="020B0604020202020204" pitchFamily="34" charset="0"/>
              </a:defRPr>
            </a:lvl1pPr>
            <a:lvl2pPr marL="742950" indent="-285750">
              <a:spcBef>
                <a:spcPts val="7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ts val="700"/>
              </a:spcBef>
              <a:buFont typeface="Arial" panose="020B0604020202020204" pitchFamily="34" charset="0"/>
              <a:buChar char="•"/>
              <a:defRPr sz="1200">
                <a:solidFill>
                  <a:schemeClr val="tx1"/>
                </a:solidFill>
                <a:latin typeface="Arial" panose="020B0604020202020204" pitchFamily="34" charset="0"/>
              </a:defRPr>
            </a:lvl3pPr>
            <a:lvl4pPr marL="1600200" indent="-228600">
              <a:spcBef>
                <a:spcPts val="7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ts val="7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Tx/>
              <a:buNone/>
            </a:pPr>
            <a:fld id="{E980E3A7-7CA5-4964-B6EC-489ABB2F9A9D}" type="slidenum">
              <a:rPr lang="en-US" smtClean="0"/>
              <a:pPr>
                <a:spcBef>
                  <a:spcPct val="0"/>
                </a:spcBef>
                <a:buFontTx/>
                <a:buNone/>
              </a:pPr>
              <a:t>2</a:t>
            </a:fld>
            <a:endParaRPr lang="en-US" smtClean="0"/>
          </a:p>
        </p:txBody>
      </p:sp>
    </p:spTree>
    <p:extLst>
      <p:ext uri="{BB962C8B-B14F-4D97-AF65-F5344CB8AC3E}">
        <p14:creationId xmlns:p14="http://schemas.microsoft.com/office/powerpoint/2010/main" val="305329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Font typeface="Arial" panose="020B0604020202020204" pitchFamily="34" charset="0"/>
              <a:buChar char="•"/>
              <a:defRPr sz="1200">
                <a:solidFill>
                  <a:schemeClr val="tx1"/>
                </a:solidFill>
                <a:latin typeface="Arial" panose="020B0604020202020204" pitchFamily="34" charset="0"/>
              </a:defRPr>
            </a:lvl1pPr>
            <a:lvl2pPr marL="742950" indent="-285750">
              <a:spcBef>
                <a:spcPts val="7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ts val="700"/>
              </a:spcBef>
              <a:buFont typeface="Arial" panose="020B0604020202020204" pitchFamily="34" charset="0"/>
              <a:buChar char="•"/>
              <a:defRPr sz="1200">
                <a:solidFill>
                  <a:schemeClr val="tx1"/>
                </a:solidFill>
                <a:latin typeface="Arial" panose="020B0604020202020204" pitchFamily="34" charset="0"/>
              </a:defRPr>
            </a:lvl3pPr>
            <a:lvl4pPr marL="1600200" indent="-228600">
              <a:spcBef>
                <a:spcPts val="7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ts val="7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Tx/>
              <a:buNone/>
            </a:pPr>
            <a:fld id="{418B7FC7-30E5-46F0-A75E-4A489C6C9EB4}" type="slidenum">
              <a:rPr lang="en-US" smtClean="0"/>
              <a:pPr>
                <a:spcBef>
                  <a:spcPct val="0"/>
                </a:spcBef>
                <a:buFontTx/>
                <a:buNone/>
              </a:pPr>
              <a:t>4</a:t>
            </a:fld>
            <a:endParaRPr lang="en-US" smtClean="0"/>
          </a:p>
        </p:txBody>
      </p:sp>
    </p:spTree>
    <p:extLst>
      <p:ext uri="{BB962C8B-B14F-4D97-AF65-F5344CB8AC3E}">
        <p14:creationId xmlns:p14="http://schemas.microsoft.com/office/powerpoint/2010/main" val="169291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AAFB8E-CAF3-4689-A750-0CAFC8701C9B}" type="slidenum">
              <a:rPr lang="en-US" smtClean="0"/>
              <a:pPr>
                <a:defRPr/>
              </a:pPr>
              <a:t>18</a:t>
            </a:fld>
            <a:endParaRPr lang="en-US"/>
          </a:p>
        </p:txBody>
      </p:sp>
    </p:spTree>
    <p:extLst>
      <p:ext uri="{BB962C8B-B14F-4D97-AF65-F5344CB8AC3E}">
        <p14:creationId xmlns:p14="http://schemas.microsoft.com/office/powerpoint/2010/main" val="237027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AAFB8E-CAF3-4689-A750-0CAFC8701C9B}" type="slidenum">
              <a:rPr lang="en-US" smtClean="0"/>
              <a:pPr>
                <a:defRPr/>
              </a:pPr>
              <a:t>19</a:t>
            </a:fld>
            <a:endParaRPr lang="en-US"/>
          </a:p>
        </p:txBody>
      </p:sp>
    </p:spTree>
    <p:extLst>
      <p:ext uri="{BB962C8B-B14F-4D97-AF65-F5344CB8AC3E}">
        <p14:creationId xmlns:p14="http://schemas.microsoft.com/office/powerpoint/2010/main" val="30178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AAFB8E-CAF3-4689-A750-0CAFC8701C9B}" type="slidenum">
              <a:rPr lang="en-US" smtClean="0"/>
              <a:pPr>
                <a:defRPr/>
              </a:pPr>
              <a:t>20</a:t>
            </a:fld>
            <a:endParaRPr lang="en-US"/>
          </a:p>
        </p:txBody>
      </p:sp>
    </p:spTree>
    <p:extLst>
      <p:ext uri="{BB962C8B-B14F-4D97-AF65-F5344CB8AC3E}">
        <p14:creationId xmlns:p14="http://schemas.microsoft.com/office/powerpoint/2010/main" val="161686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R13_Logo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563" y="501650"/>
            <a:ext cx="1739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2" y="1123747"/>
            <a:ext cx="2323787" cy="7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8570" y="1123747"/>
            <a:ext cx="2323787" cy="7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563563" y="3151458"/>
            <a:ext cx="7125395" cy="525785"/>
          </a:xfrm>
        </p:spPr>
        <p:txBody>
          <a:bodyPr lIns="0" tIns="0" rIns="0" bIns="0"/>
          <a:lstStyle>
            <a:lvl1pPr marL="0" indent="0" algn="l">
              <a:lnSpc>
                <a:spcPts val="4100"/>
              </a:lnSpc>
              <a:defRPr sz="36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563549" y="3848693"/>
            <a:ext cx="6414209" cy="914400"/>
          </a:xfrm>
        </p:spPr>
        <p:txBody>
          <a:bodyPr lIns="0">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1600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643" y="1498602"/>
            <a:ext cx="8047037" cy="4525963"/>
          </a:xfrm>
        </p:spPr>
        <p:txBody>
          <a:bodyPr/>
          <a:lstStyle>
            <a:lvl1pPr marL="342900" indent="-342900">
              <a:spcBef>
                <a:spcPts val="1200"/>
              </a:spcBef>
              <a:buClr>
                <a:schemeClr val="tx2"/>
              </a:buClr>
              <a:buSzPct val="100000"/>
              <a:buFont typeface="Arial" panose="020B0604020202020204" pitchFamily="34" charset="0"/>
              <a:buChar char="&gt;"/>
              <a:defRPr sz="2800">
                <a:latin typeface="Arial" pitchFamily="34" charset="0"/>
                <a:cs typeface="Arial" pitchFamily="34" charset="0"/>
              </a:defRPr>
            </a:lvl1pPr>
            <a:lvl2pPr marL="685800" indent="-342900">
              <a:spcBef>
                <a:spcPts val="1200"/>
              </a:spcBef>
              <a:buClrTx/>
              <a:buSzPct val="75000"/>
              <a:buFont typeface="Wingdings" pitchFamily="2" charset="2"/>
              <a:buChar char="l"/>
              <a:defRPr lang="en-US" sz="2600" kern="1200" baseline="0" dirty="0" smtClean="0">
                <a:solidFill>
                  <a:schemeClr val="tx1"/>
                </a:solidFill>
                <a:latin typeface="Arial" pitchFamily="34" charset="0"/>
                <a:ea typeface="+mn-ea"/>
                <a:cs typeface="Arial" pitchFamily="34" charset="0"/>
              </a:defRPr>
            </a:lvl2pPr>
            <a:lvl3pPr marL="1028700" indent="-342900">
              <a:spcBef>
                <a:spcPts val="1200"/>
              </a:spcBef>
              <a:buClrTx/>
              <a:buSzPct val="100000"/>
              <a:buFont typeface="Arial" panose="020B0604020202020204" pitchFamily="34" charset="0"/>
              <a:buChar char="&gt;"/>
              <a:defRPr lang="en-US" sz="2400" kern="1200" baseline="0" dirty="0" smtClean="0">
                <a:solidFill>
                  <a:schemeClr val="tx1"/>
                </a:solidFill>
                <a:latin typeface="Arial" pitchFamily="34" charset="0"/>
                <a:ea typeface="+mn-ea"/>
                <a:cs typeface="Arial" pitchFamily="34" charset="0"/>
              </a:defRPr>
            </a:lvl3pPr>
            <a:lvl4pPr>
              <a:spcBef>
                <a:spcPts val="1200"/>
              </a:spcBef>
              <a:buClrTx/>
              <a:buFont typeface="Wingdings" pitchFamily="2" charset="2"/>
              <a:buChar char="l"/>
              <a:defRPr lang="en-US" sz="2400" kern="1200" baseline="0" dirty="0" smtClean="0">
                <a:solidFill>
                  <a:schemeClr val="tx1"/>
                </a:solidFill>
                <a:latin typeface="Arial" pitchFamily="34" charset="0"/>
                <a:ea typeface="+mn-ea"/>
                <a:cs typeface="Arial" pitchFamily="34" charset="0"/>
              </a:defRPr>
            </a:lvl4pPr>
            <a:lvl5pPr>
              <a:spcBef>
                <a:spcPts val="1200"/>
              </a:spcBef>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822643" y="700487"/>
            <a:ext cx="8047037" cy="615553"/>
          </a:xfrm>
        </p:spPr>
        <p:txBody>
          <a:bodyPr/>
          <a:lstStyle>
            <a:lvl1pPr algn="l">
              <a:defRPr sz="3400">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5890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79014" y="2260501"/>
            <a:ext cx="2173263" cy="18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3025140" y="2260501"/>
            <a:ext cx="5636260" cy="1107996"/>
          </a:xfrm>
        </p:spPr>
        <p:txBody>
          <a:bodyPr lIns="0" tIns="0" rIns="0" bIns="0"/>
          <a:lstStyle>
            <a:lvl1pPr marL="0" indent="0" algn="l">
              <a:defRPr sz="36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3025139" y="3493135"/>
            <a:ext cx="5636260" cy="523220"/>
          </a:xfrm>
        </p:spPr>
        <p:txBody>
          <a:bodyPr lIns="0">
            <a:sp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16556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98602"/>
            <a:ext cx="4038600" cy="4525963"/>
          </a:xfrm>
        </p:spPr>
        <p:txBody>
          <a:bodyPr/>
          <a:lstStyle>
            <a:lvl1pPr marL="342900" indent="-342900">
              <a:buClr>
                <a:schemeClr val="tx2"/>
              </a:buClr>
              <a:buSzPct val="100000"/>
              <a:buFont typeface="Arial" panose="020B0604020202020204" pitchFamily="34" charset="0"/>
              <a:buChar char="&gt;"/>
              <a:defRPr sz="2400"/>
            </a:lvl1pPr>
            <a:lvl2pPr>
              <a:defRPr sz="2400"/>
            </a:lvl2pPr>
            <a:lvl3pPr marL="1028700" indent="-342900">
              <a:buSzPct val="100000"/>
              <a:buFont typeface="Arial" panose="020B0604020202020204" pitchFamily="34" charset="0"/>
              <a:buChar char="&gt;"/>
              <a:defRPr sz="2000"/>
            </a:lvl3pPr>
            <a:lvl4pPr>
              <a:buClr>
                <a:schemeClr val="accent6">
                  <a:lumMod val="75000"/>
                  <a:lumOff val="25000"/>
                </a:schemeClr>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57200" y="71442"/>
            <a:ext cx="8229600" cy="1143000"/>
          </a:xfrm>
        </p:spPr>
        <p:txBody>
          <a:bodyPr/>
          <a:lstStyle/>
          <a:p>
            <a:r>
              <a:rPr lang="en-US" dirty="0" smtClean="0"/>
              <a:t>Click to edit Master title style</a:t>
            </a:r>
            <a:endParaRPr lang="en-US" dirty="0"/>
          </a:p>
        </p:txBody>
      </p:sp>
      <p:sp>
        <p:nvSpPr>
          <p:cNvPr id="9" name="Content Placeholder 3"/>
          <p:cNvSpPr>
            <a:spLocks noGrp="1"/>
          </p:cNvSpPr>
          <p:nvPr>
            <p:ph sz="half" idx="10"/>
          </p:nvPr>
        </p:nvSpPr>
        <p:spPr>
          <a:xfrm>
            <a:off x="457200" y="1498602"/>
            <a:ext cx="4038600" cy="4525963"/>
          </a:xfrm>
        </p:spPr>
        <p:txBody>
          <a:bodyPr/>
          <a:lstStyle>
            <a:lvl1pPr marL="342900" indent="-342900">
              <a:buClr>
                <a:schemeClr val="tx2"/>
              </a:buClr>
              <a:buSzPct val="100000"/>
              <a:buFont typeface="Arial" panose="020B0604020202020204" pitchFamily="34" charset="0"/>
              <a:buChar char="&gt;"/>
              <a:defRPr sz="2400"/>
            </a:lvl1pPr>
            <a:lvl2pPr>
              <a:defRPr sz="2400"/>
            </a:lvl2pPr>
            <a:lvl3pPr marL="1028700" indent="-342900">
              <a:buSzPct val="100000"/>
              <a:buFont typeface="Arial" panose="020B0604020202020204" pitchFamily="34" charset="0"/>
              <a:buChar char="&gt;"/>
              <a:defRPr sz="2000"/>
            </a:lvl3pPr>
            <a:lvl4pPr>
              <a:buClr>
                <a:schemeClr val="accent6">
                  <a:lumMod val="75000"/>
                  <a:lumOff val="25000"/>
                </a:schemeClr>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73482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010" y="700487"/>
            <a:ext cx="8204200" cy="61555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266973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713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3263196"/>
      </p:ext>
    </p:extLst>
  </p:cSld>
  <p:clrMapOvr>
    <a:masterClrMapping/>
  </p:clrMapOvr>
  <p:transition spd="slow" advTm="1000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0738" y="700088"/>
            <a:ext cx="8115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820738" y="14986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37" r:id="rId1"/>
    <p:sldLayoutId id="2147483739" r:id="rId2"/>
    <p:sldLayoutId id="2147483740" r:id="rId3"/>
    <p:sldLayoutId id="2147483741" r:id="rId4"/>
    <p:sldLayoutId id="2147483742" r:id="rId5"/>
    <p:sldLayoutId id="2147483736" r:id="rId6"/>
    <p:sldLayoutId id="2147483743" r:id="rId7"/>
  </p:sldLayoutIdLst>
  <p:timing>
    <p:tnLst>
      <p:par>
        <p:cTn id="1" dur="indefinite" restart="never" nodeType="tmRoot"/>
      </p:par>
    </p:tnLst>
  </p:timing>
  <p:txStyles>
    <p:titleStyle>
      <a:lvl1pPr algn="l" rtl="0" eaLnBrk="0" fontAlgn="base" hangingPunct="0">
        <a:spcBef>
          <a:spcPct val="0"/>
        </a:spcBef>
        <a:spcAft>
          <a:spcPct val="0"/>
        </a:spcAft>
        <a:defRPr sz="34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SzPct val="100000"/>
        <a:buFont typeface="Arial" panose="020B0604020202020204" pitchFamily="34" charset="0"/>
        <a:buChar char="&gt;"/>
        <a:defRPr lang="en-US" sz="2800" kern="1200" dirty="0">
          <a:solidFill>
            <a:schemeClr val="tx1"/>
          </a:solidFill>
          <a:latin typeface="Arial" pitchFamily="34" charset="0"/>
          <a:ea typeface="+mn-ea"/>
          <a:cs typeface="Arial" pitchFamily="34" charset="0"/>
        </a:defRPr>
      </a:lvl1pPr>
      <a:lvl2pPr marL="685800" indent="-342900" algn="l" rtl="0" eaLnBrk="0" fontAlgn="base" hangingPunct="0">
        <a:spcBef>
          <a:spcPts val="1200"/>
        </a:spcBef>
        <a:spcAft>
          <a:spcPct val="0"/>
        </a:spcAft>
        <a:buClrTx/>
        <a:buSzPct val="75000"/>
        <a:buFont typeface="Wingdings" panose="05000000000000000000" pitchFamily="2" charset="2"/>
        <a:buChar char="l"/>
        <a:defRPr lang="en-US" sz="2600" kern="1200" dirty="0">
          <a:solidFill>
            <a:schemeClr val="tx1"/>
          </a:solidFill>
          <a:latin typeface="Arial" pitchFamily="34" charset="0"/>
          <a:ea typeface="+mn-ea"/>
          <a:cs typeface="Arial" pitchFamily="34" charset="0"/>
        </a:defRPr>
      </a:lvl2pPr>
      <a:lvl3pPr marL="1028700" indent="-342900" algn="l" rtl="0" eaLnBrk="0" fontAlgn="base" hangingPunct="0">
        <a:spcBef>
          <a:spcPts val="1200"/>
        </a:spcBef>
        <a:spcAft>
          <a:spcPct val="0"/>
        </a:spcAft>
        <a:buClrTx/>
        <a:buSzPct val="100000"/>
        <a:buFont typeface="Arial" panose="020B0604020202020204" pitchFamily="34" charset="0"/>
        <a:buChar char="&gt;"/>
        <a:defRPr lang="en-US" sz="2400" kern="1200" dirty="0">
          <a:solidFill>
            <a:schemeClr val="tx1"/>
          </a:solidFill>
          <a:latin typeface="Arial" pitchFamily="34" charset="0"/>
          <a:ea typeface="+mn-ea"/>
          <a:cs typeface="Arial" pitchFamily="34" charset="0"/>
        </a:defRPr>
      </a:lvl3pPr>
      <a:lvl4pPr marL="1371600" indent="-342900" algn="l" rtl="0" eaLnBrk="0" fontAlgn="base" hangingPunct="0">
        <a:spcBef>
          <a:spcPts val="1200"/>
        </a:spcBef>
        <a:spcAft>
          <a:spcPct val="0"/>
        </a:spcAft>
        <a:buClrTx/>
        <a:buSzPct val="75000"/>
        <a:buFont typeface="Wingdings" panose="05000000000000000000" pitchFamily="2" charset="2"/>
        <a:buChar char="l"/>
        <a:defRPr lang="en-US" sz="2400" kern="1200" dirty="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panose="020B0604020202020204" pitchFamily="34" charset="0"/>
        <a:buChar char="»"/>
        <a:defRPr lang="en-US" sz="22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aspe-richmon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sz="2000" dirty="0" smtClean="0">
                <a:solidFill>
                  <a:schemeClr val="tx1">
                    <a:lumMod val="65000"/>
                    <a:lumOff val="35000"/>
                  </a:schemeClr>
                </a:solidFill>
                <a:latin typeface="+mn-lt"/>
                <a:cs typeface="65 Helvetica Medium"/>
              </a:rPr>
              <a:t>Credits </a:t>
            </a:r>
            <a:r>
              <a:rPr lang="en-US" sz="2000" dirty="0">
                <a:solidFill>
                  <a:schemeClr val="tx1">
                    <a:lumMod val="65000"/>
                    <a:lumOff val="35000"/>
                  </a:schemeClr>
                </a:solidFill>
                <a:latin typeface="+mn-lt"/>
                <a:cs typeface="65 Helvetica Medium"/>
              </a:rPr>
              <a:t>earned on completion of this </a:t>
            </a:r>
            <a:r>
              <a:rPr lang="en-US" sz="2000" dirty="0" smtClean="0">
                <a:solidFill>
                  <a:schemeClr val="tx1">
                    <a:lumMod val="65000"/>
                    <a:lumOff val="35000"/>
                  </a:schemeClr>
                </a:solidFill>
                <a:latin typeface="+mn-lt"/>
                <a:cs typeface="65 Helvetica Medium"/>
              </a:rPr>
              <a:t>course </a:t>
            </a:r>
            <a:r>
              <a:rPr lang="en-US" sz="2000" dirty="0">
                <a:solidFill>
                  <a:schemeClr val="tx1">
                    <a:lumMod val="65000"/>
                    <a:lumOff val="35000"/>
                  </a:schemeClr>
                </a:solidFill>
                <a:latin typeface="+mn-lt"/>
                <a:cs typeface="65 Helvetica Medium"/>
              </a:rPr>
              <a:t>will be reported to </a:t>
            </a:r>
            <a:r>
              <a:rPr lang="en-US" sz="2000" dirty="0" smtClean="0">
                <a:latin typeface="+mn-lt"/>
                <a:cs typeface="Helvetica Neue"/>
              </a:rPr>
              <a:t>AIA CES </a:t>
            </a:r>
            <a:r>
              <a:rPr lang="en-US" sz="2000" dirty="0">
                <a:solidFill>
                  <a:schemeClr val="tx1">
                    <a:lumMod val="65000"/>
                    <a:lumOff val="35000"/>
                  </a:schemeClr>
                </a:solidFill>
                <a:latin typeface="+mn-lt"/>
                <a:cs typeface="65 Helvetica Medium"/>
              </a:rPr>
              <a:t>for AIA members. </a:t>
            </a:r>
            <a:r>
              <a:rPr lang="en-US" sz="2000" dirty="0" smtClean="0">
                <a:solidFill>
                  <a:schemeClr val="tx1">
                    <a:lumMod val="65000"/>
                    <a:lumOff val="35000"/>
                  </a:schemeClr>
                </a:solidFill>
                <a:latin typeface="+mn-lt"/>
                <a:cs typeface="65 Helvetica Medium"/>
              </a:rPr>
              <a:t>Certificates </a:t>
            </a:r>
            <a:r>
              <a:rPr lang="en-US" sz="2000" dirty="0">
                <a:solidFill>
                  <a:schemeClr val="tx1">
                    <a:lumMod val="65000"/>
                    <a:lumOff val="35000"/>
                  </a:schemeClr>
                </a:solidFill>
                <a:latin typeface="+mn-lt"/>
                <a:cs typeface="65 Helvetica Medium"/>
              </a:rPr>
              <a:t>of Completion for both AIA members and non-AIA members are available upon </a:t>
            </a:r>
            <a:r>
              <a:rPr lang="en-US" sz="2000" dirty="0" smtClean="0">
                <a:solidFill>
                  <a:schemeClr val="tx1">
                    <a:lumMod val="65000"/>
                    <a:lumOff val="35000"/>
                  </a:schemeClr>
                </a:solidFill>
                <a:latin typeface="+mn-lt"/>
                <a:cs typeface="65 Helvetica Medium"/>
              </a:rPr>
              <a:t>request</a:t>
            </a:r>
            <a:r>
              <a:rPr lang="en-US" sz="2000" dirty="0">
                <a:solidFill>
                  <a:schemeClr val="tx1">
                    <a:lumMod val="65000"/>
                    <a:lumOff val="35000"/>
                  </a:schemeClr>
                </a:solidFill>
                <a:latin typeface="+mn-lt"/>
                <a:cs typeface="65 Helvetica Medium"/>
              </a:rPr>
              <a:t>.</a:t>
            </a:r>
            <a:br>
              <a:rPr lang="en-US" sz="2000" dirty="0">
                <a:solidFill>
                  <a:schemeClr val="tx1">
                    <a:lumMod val="65000"/>
                    <a:lumOff val="35000"/>
                  </a:schemeClr>
                </a:solidFill>
                <a:latin typeface="+mn-lt"/>
                <a:cs typeface="65 Helvetica Medium"/>
              </a:rPr>
            </a:br>
            <a:endParaRPr lang="en-US" sz="2000" dirty="0" smtClean="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smtClean="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smtClean="0">
              <a:solidFill>
                <a:schemeClr val="tx1">
                  <a:lumMod val="65000"/>
                  <a:lumOff val="35000"/>
                </a:schemeClr>
              </a:solidFill>
              <a:latin typeface="+mn-lt"/>
              <a:cs typeface="65 Helvetica Medium"/>
            </a:endParaRPr>
          </a:p>
          <a:p>
            <a:pPr>
              <a:spcBef>
                <a:spcPct val="20000"/>
              </a:spcBef>
              <a:defRPr/>
            </a:pPr>
            <a:endParaRPr lang="en-US" sz="2000" dirty="0" smtClean="0">
              <a:solidFill>
                <a:schemeClr val="tx1">
                  <a:lumMod val="65000"/>
                  <a:lumOff val="35000"/>
                </a:schemeClr>
              </a:solidFill>
              <a:latin typeface="+mn-lt"/>
              <a:cs typeface="65 Helvetica Medium"/>
            </a:endParaRPr>
          </a:p>
          <a:p>
            <a:pPr>
              <a:spcBef>
                <a:spcPct val="20000"/>
              </a:spcBef>
              <a:defRPr/>
            </a:pPr>
            <a:r>
              <a:rPr lang="en-US" sz="2000" dirty="0">
                <a:solidFill>
                  <a:schemeClr val="tx1">
                    <a:lumMod val="65000"/>
                    <a:lumOff val="35000"/>
                  </a:schemeClr>
                </a:solidFill>
                <a:cs typeface="65 Helvetica Medium"/>
              </a:rPr>
              <a:t>This course is registered with </a:t>
            </a:r>
            <a:r>
              <a:rPr lang="en-US" sz="2000" dirty="0">
                <a:cs typeface="Helvetica Neue"/>
              </a:rPr>
              <a:t>AIA CES</a:t>
            </a:r>
            <a:r>
              <a:rPr lang="en-US" sz="2000" dirty="0">
                <a:cs typeface="65 Helvetica Medium"/>
              </a:rPr>
              <a:t> </a:t>
            </a:r>
            <a:r>
              <a:rPr lang="en-US" sz="2000" dirty="0">
                <a:solidFill>
                  <a:schemeClr val="tx1">
                    <a:lumMod val="65000"/>
                    <a:lumOff val="35000"/>
                  </a:schemeClr>
                </a:solidFill>
                <a:cs typeface="65 Helvetica Medium"/>
              </a:rPr>
              <a:t>for continuing professional education. As such, it does not include content that may be deemed or construed to be an approval or endorsement by the AIA of any material of construction or any method or manner of</a:t>
            </a:r>
            <a:r>
              <a:rPr lang="en-US" sz="2000" dirty="0">
                <a:solidFill>
                  <a:schemeClr val="tx1">
                    <a:lumMod val="65000"/>
                    <a:lumOff val="35000"/>
                  </a:schemeClr>
                </a:solidFill>
                <a:latin typeface="+mn-lt"/>
                <a:cs typeface="65 Helvetica Medium"/>
              </a:rPr>
              <a:t/>
            </a:r>
            <a:br>
              <a:rPr lang="en-US" sz="2000" dirty="0">
                <a:solidFill>
                  <a:schemeClr val="tx1">
                    <a:lumMod val="65000"/>
                    <a:lumOff val="35000"/>
                  </a:schemeClr>
                </a:solidFill>
                <a:latin typeface="+mn-lt"/>
                <a:cs typeface="65 Helvetica Medium"/>
              </a:rPr>
            </a:br>
            <a:r>
              <a:rPr lang="en-US" sz="2000" dirty="0" smtClean="0">
                <a:solidFill>
                  <a:schemeClr val="tx1">
                    <a:lumMod val="65000"/>
                    <a:lumOff val="35000"/>
                  </a:schemeClr>
                </a:solidFill>
                <a:latin typeface="+mn-lt"/>
                <a:cs typeface="65 Helvetica Medium"/>
              </a:rPr>
              <a:t>handling</a:t>
            </a:r>
            <a:r>
              <a:rPr lang="en-US" sz="2000" dirty="0">
                <a:solidFill>
                  <a:schemeClr val="tx1">
                    <a:lumMod val="65000"/>
                    <a:lumOff val="35000"/>
                  </a:schemeClr>
                </a:solidFill>
                <a:latin typeface="+mn-lt"/>
                <a:cs typeface="65 Helvetica Medium"/>
              </a:rPr>
              <a:t>, using, distributing, or dealing in any material or product</a:t>
            </a:r>
            <a:r>
              <a:rPr lang="en-US" sz="2000" dirty="0" smtClean="0">
                <a:solidFill>
                  <a:schemeClr val="tx1">
                    <a:lumMod val="65000"/>
                    <a:lumOff val="35000"/>
                  </a:schemeClr>
                </a:solidFill>
                <a:latin typeface="+mn-lt"/>
                <a:cs typeface="65 Helvetica Medium"/>
              </a:rPr>
              <a:t>.</a:t>
            </a:r>
          </a:p>
          <a:p>
            <a:pPr>
              <a:spcBef>
                <a:spcPct val="20000"/>
              </a:spcBef>
              <a:defRPr/>
            </a:pPr>
            <a:r>
              <a:rPr lang="en-US" sz="1400" dirty="0" smtClean="0">
                <a:solidFill>
                  <a:schemeClr val="tx1">
                    <a:lumMod val="65000"/>
                    <a:lumOff val="35000"/>
                  </a:schemeClr>
                </a:solidFill>
                <a:latin typeface="65 Helvetica Medium"/>
                <a:cs typeface="65 Helvetica Medium"/>
              </a:rPr>
              <a:t>_______________________________________</a:t>
            </a:r>
            <a:r>
              <a:rPr lang="en-US" sz="1400" dirty="0" smtClean="0">
                <a:solidFill>
                  <a:schemeClr val="tx1">
                    <a:lumMod val="65000"/>
                    <a:lumOff val="35000"/>
                  </a:schemeClr>
                </a:solidFill>
                <a:latin typeface="+mn-lt"/>
                <a:cs typeface="65 Helvetica Medium"/>
              </a:rPr>
              <a:t>Questions </a:t>
            </a:r>
            <a:r>
              <a:rPr lang="en-US" sz="1400" dirty="0">
                <a:solidFill>
                  <a:schemeClr val="tx1">
                    <a:lumMod val="65000"/>
                    <a:lumOff val="35000"/>
                  </a:schemeClr>
                </a:solidFill>
                <a:latin typeface="+mn-lt"/>
                <a:cs typeface="65 Helvetica Medium"/>
              </a:rPr>
              <a:t>related to specific materials, methods, and services will be addressed at the conclusion of this presentation.</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pic>
        <p:nvPicPr>
          <p:cNvPr id="3" name="Picture 2"/>
          <p:cNvPicPr>
            <a:picLocks noChangeAspect="1"/>
          </p:cNvPicPr>
          <p:nvPr/>
        </p:nvPicPr>
        <p:blipFill>
          <a:blip r:embed="rId4" cstate="print"/>
          <a:stretch>
            <a:fillRect/>
          </a:stretch>
        </p:blipFill>
        <p:spPr>
          <a:xfrm>
            <a:off x="0" y="0"/>
            <a:ext cx="9144000" cy="193524"/>
          </a:xfrm>
          <a:prstGeom prst="rect">
            <a:avLst/>
          </a:prstGeom>
        </p:spPr>
      </p:pic>
      <p:pic>
        <p:nvPicPr>
          <p:cNvPr id="5" name="Picture 9" descr="vsaiabw.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147608"/>
            <a:ext cx="2724497" cy="55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075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53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09538"/>
            <a:ext cx="461962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11780"/>
      </p:ext>
    </p:extLst>
  </p:cSld>
  <p:clrMapOvr>
    <a:masterClrMapping/>
  </p:clrMapOvr>
  <p:transition spd="slow" advTm="10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 Estimating as a General Contractor</a:t>
            </a:r>
          </a:p>
          <a:p>
            <a:pPr lvl="2"/>
            <a:r>
              <a:rPr lang="en-US" dirty="0" smtClean="0">
                <a:solidFill>
                  <a:srgbClr val="CC0000"/>
                </a:solidFill>
              </a:rPr>
              <a:t>Estimating – “Educated Guess”</a:t>
            </a:r>
          </a:p>
          <a:p>
            <a:pPr lvl="2"/>
            <a:r>
              <a:rPr lang="en-US" dirty="0" smtClean="0">
                <a:solidFill>
                  <a:srgbClr val="CC0000"/>
                </a:solidFill>
              </a:rPr>
              <a:t>Responsibility &amp; Risk</a:t>
            </a:r>
          </a:p>
          <a:p>
            <a:pPr lvl="2"/>
            <a:r>
              <a:rPr lang="en-US" dirty="0" smtClean="0">
                <a:solidFill>
                  <a:srgbClr val="CC0000"/>
                </a:solidFill>
              </a:rPr>
              <a:t>Multiple pieces &amp; parts</a:t>
            </a:r>
          </a:p>
          <a:p>
            <a:pPr lvl="3"/>
            <a:endParaRPr lang="en-US" dirty="0">
              <a:solidFill>
                <a:srgbClr val="CC0000"/>
              </a:solidFill>
            </a:endParaRPr>
          </a:p>
        </p:txBody>
      </p:sp>
      <p:sp>
        <p:nvSpPr>
          <p:cNvPr id="16387" name="Title 2"/>
          <p:cNvSpPr>
            <a:spLocks noGrp="1"/>
          </p:cNvSpPr>
          <p:nvPr>
            <p:ph type="title"/>
          </p:nvPr>
        </p:nvSpPr>
        <p:spPr>
          <a:xfrm>
            <a:off x="557108" y="624192"/>
            <a:ext cx="8047037" cy="1138773"/>
          </a:xfrm>
        </p:spPr>
        <p:txBody>
          <a:bodyPr/>
          <a:lstStyle/>
          <a:p>
            <a:pPr algn="ctr"/>
            <a:r>
              <a:rPr lang="en-US" u="sng" dirty="0" smtClean="0"/>
              <a:t>Estimating from the General Contractor Point of View</a:t>
            </a:r>
          </a:p>
        </p:txBody>
      </p:sp>
    </p:spTree>
    <p:extLst>
      <p:ext uri="{BB962C8B-B14F-4D97-AF65-F5344CB8AC3E}">
        <p14:creationId xmlns:p14="http://schemas.microsoft.com/office/powerpoint/2010/main" val="3889588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 Project Review</a:t>
            </a:r>
          </a:p>
          <a:p>
            <a:pPr lvl="2"/>
            <a:r>
              <a:rPr lang="en-US" dirty="0" smtClean="0">
                <a:solidFill>
                  <a:srgbClr val="CC0000"/>
                </a:solidFill>
              </a:rPr>
              <a:t>Project Invitation to Bid</a:t>
            </a:r>
          </a:p>
          <a:p>
            <a:pPr lvl="2"/>
            <a:r>
              <a:rPr lang="en-US" dirty="0" smtClean="0">
                <a:solidFill>
                  <a:srgbClr val="CC0000"/>
                </a:solidFill>
              </a:rPr>
              <a:t>Review the Bid Documents – “Plans &amp; Specifications”</a:t>
            </a:r>
          </a:p>
          <a:p>
            <a:pPr lvl="2"/>
            <a:r>
              <a:rPr lang="en-US" dirty="0" smtClean="0">
                <a:solidFill>
                  <a:srgbClr val="CC0000"/>
                </a:solidFill>
              </a:rPr>
              <a:t>Clarification if necessary</a:t>
            </a:r>
          </a:p>
          <a:p>
            <a:pPr lvl="3"/>
            <a:endParaRPr lang="en-US" dirty="0">
              <a:solidFill>
                <a:srgbClr val="CC0000"/>
              </a:solidFill>
            </a:endParaRPr>
          </a:p>
        </p:txBody>
      </p:sp>
      <p:sp>
        <p:nvSpPr>
          <p:cNvPr id="16387" name="Title 2"/>
          <p:cNvSpPr>
            <a:spLocks noGrp="1"/>
          </p:cNvSpPr>
          <p:nvPr>
            <p:ph type="title"/>
          </p:nvPr>
        </p:nvSpPr>
        <p:spPr>
          <a:xfrm>
            <a:off x="557108" y="628010"/>
            <a:ext cx="8047037" cy="1138773"/>
          </a:xfrm>
        </p:spPr>
        <p:txBody>
          <a:bodyPr/>
          <a:lstStyle/>
          <a:p>
            <a:pPr algn="ctr"/>
            <a:r>
              <a:rPr lang="en-US" u="sng" dirty="0"/>
              <a:t>Estimating from </a:t>
            </a:r>
            <a:r>
              <a:rPr lang="en-US" u="sng" dirty="0" smtClean="0"/>
              <a:t>the General </a:t>
            </a:r>
            <a:r>
              <a:rPr lang="en-US" u="sng" dirty="0"/>
              <a:t>Contractor Point of View</a:t>
            </a:r>
            <a:endParaRPr lang="en-US" u="sng" dirty="0" smtClean="0"/>
          </a:p>
        </p:txBody>
      </p:sp>
    </p:spTree>
    <p:extLst>
      <p:ext uri="{BB962C8B-B14F-4D97-AF65-F5344CB8AC3E}">
        <p14:creationId xmlns:p14="http://schemas.microsoft.com/office/powerpoint/2010/main" val="29993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Coverage</a:t>
            </a:r>
          </a:p>
          <a:p>
            <a:pPr lvl="2"/>
            <a:r>
              <a:rPr lang="en-US" dirty="0" smtClean="0">
                <a:solidFill>
                  <a:srgbClr val="CC0000"/>
                </a:solidFill>
              </a:rPr>
              <a:t>List of ALL line items for the project</a:t>
            </a:r>
          </a:p>
          <a:p>
            <a:pPr lvl="2"/>
            <a:r>
              <a:rPr lang="en-US" dirty="0" smtClean="0">
                <a:solidFill>
                  <a:srgbClr val="CC0000"/>
                </a:solidFill>
              </a:rPr>
              <a:t>Solicitation</a:t>
            </a:r>
          </a:p>
          <a:p>
            <a:pPr lvl="2"/>
            <a:r>
              <a:rPr lang="en-US" dirty="0" smtClean="0">
                <a:solidFill>
                  <a:srgbClr val="CC0000"/>
                </a:solidFill>
              </a:rPr>
              <a:t>Scope check</a:t>
            </a:r>
          </a:p>
          <a:p>
            <a:pPr lvl="3"/>
            <a:endParaRPr lang="en-US" dirty="0">
              <a:solidFill>
                <a:srgbClr val="CC0000"/>
              </a:solidFill>
            </a:endParaRPr>
          </a:p>
        </p:txBody>
      </p:sp>
      <p:sp>
        <p:nvSpPr>
          <p:cNvPr id="16387" name="Title 2"/>
          <p:cNvSpPr>
            <a:spLocks noGrp="1"/>
          </p:cNvSpPr>
          <p:nvPr>
            <p:ph type="title"/>
          </p:nvPr>
        </p:nvSpPr>
        <p:spPr>
          <a:xfrm>
            <a:off x="557108" y="628011"/>
            <a:ext cx="8047037" cy="1138773"/>
          </a:xfrm>
        </p:spPr>
        <p:txBody>
          <a:bodyPr/>
          <a:lstStyle/>
          <a:p>
            <a:pPr algn="ctr"/>
            <a:r>
              <a:rPr lang="en-US" u="sng" dirty="0"/>
              <a:t>Estimating from </a:t>
            </a:r>
            <a:r>
              <a:rPr lang="en-US" u="sng" dirty="0" smtClean="0"/>
              <a:t>the General </a:t>
            </a:r>
            <a:r>
              <a:rPr lang="en-US" u="sng" dirty="0"/>
              <a:t>Contractor Point of View</a:t>
            </a:r>
            <a:endParaRPr lang="en-US" u="sng" dirty="0" smtClean="0"/>
          </a:p>
        </p:txBody>
      </p:sp>
    </p:spTree>
    <p:extLst>
      <p:ext uri="{BB962C8B-B14F-4D97-AF65-F5344CB8AC3E}">
        <p14:creationId xmlns:p14="http://schemas.microsoft.com/office/powerpoint/2010/main" val="1770911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 Takeoff</a:t>
            </a:r>
          </a:p>
          <a:p>
            <a:pPr lvl="2"/>
            <a:r>
              <a:rPr lang="en-US" dirty="0" smtClean="0">
                <a:solidFill>
                  <a:srgbClr val="CC0000"/>
                </a:solidFill>
              </a:rPr>
              <a:t>Self-performed work</a:t>
            </a:r>
          </a:p>
          <a:p>
            <a:pPr lvl="2"/>
            <a:r>
              <a:rPr lang="en-US" dirty="0" smtClean="0">
                <a:solidFill>
                  <a:srgbClr val="CC0000"/>
                </a:solidFill>
              </a:rPr>
              <a:t>Scopes of work not typically picked up</a:t>
            </a:r>
          </a:p>
          <a:p>
            <a:pPr lvl="2"/>
            <a:r>
              <a:rPr lang="en-US" dirty="0" smtClean="0">
                <a:solidFill>
                  <a:srgbClr val="CC0000"/>
                </a:solidFill>
              </a:rPr>
              <a:t>Potential for No Coverage</a:t>
            </a:r>
          </a:p>
          <a:p>
            <a:pPr lvl="3"/>
            <a:endParaRPr lang="en-US" dirty="0">
              <a:solidFill>
                <a:srgbClr val="CC0000"/>
              </a:solidFill>
            </a:endParaRPr>
          </a:p>
        </p:txBody>
      </p:sp>
      <p:sp>
        <p:nvSpPr>
          <p:cNvPr id="16387" name="Title 2"/>
          <p:cNvSpPr>
            <a:spLocks noGrp="1"/>
          </p:cNvSpPr>
          <p:nvPr>
            <p:ph type="title"/>
          </p:nvPr>
        </p:nvSpPr>
        <p:spPr>
          <a:xfrm>
            <a:off x="557108" y="628010"/>
            <a:ext cx="8047037" cy="1138773"/>
          </a:xfrm>
        </p:spPr>
        <p:txBody>
          <a:bodyPr/>
          <a:lstStyle/>
          <a:p>
            <a:pPr algn="ctr"/>
            <a:r>
              <a:rPr lang="en-US" u="sng" dirty="0"/>
              <a:t>Estimating </a:t>
            </a:r>
            <a:r>
              <a:rPr lang="en-US" u="sng" dirty="0" smtClean="0"/>
              <a:t>from the </a:t>
            </a:r>
            <a:r>
              <a:rPr lang="en-US" u="sng" dirty="0"/>
              <a:t>General Contractor Point of View</a:t>
            </a:r>
            <a:endParaRPr lang="en-US" u="sng" dirty="0" smtClean="0"/>
          </a:p>
        </p:txBody>
      </p:sp>
    </p:spTree>
    <p:extLst>
      <p:ext uri="{BB962C8B-B14F-4D97-AF65-F5344CB8AC3E}">
        <p14:creationId xmlns:p14="http://schemas.microsoft.com/office/powerpoint/2010/main" val="3691224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 Package</a:t>
            </a:r>
          </a:p>
          <a:p>
            <a:pPr lvl="2"/>
            <a:r>
              <a:rPr lang="en-US" dirty="0" smtClean="0">
                <a:solidFill>
                  <a:srgbClr val="CC0000"/>
                </a:solidFill>
              </a:rPr>
              <a:t>Takeoff with pricing</a:t>
            </a:r>
          </a:p>
          <a:p>
            <a:pPr lvl="2"/>
            <a:r>
              <a:rPr lang="en-US" dirty="0" smtClean="0">
                <a:solidFill>
                  <a:srgbClr val="CC0000"/>
                </a:solidFill>
              </a:rPr>
              <a:t>General Conditions with pricing</a:t>
            </a:r>
          </a:p>
          <a:p>
            <a:pPr lvl="2"/>
            <a:r>
              <a:rPr lang="en-US" dirty="0" smtClean="0">
                <a:solidFill>
                  <a:srgbClr val="CC0000"/>
                </a:solidFill>
              </a:rPr>
              <a:t>Summary of Estimates</a:t>
            </a:r>
          </a:p>
          <a:p>
            <a:pPr lvl="2"/>
            <a:r>
              <a:rPr lang="en-US" dirty="0" smtClean="0">
                <a:solidFill>
                  <a:srgbClr val="CC0000"/>
                </a:solidFill>
              </a:rPr>
              <a:t>Preliminary Schedule</a:t>
            </a:r>
            <a:endParaRPr lang="en-US" dirty="0">
              <a:solidFill>
                <a:srgbClr val="CC0000"/>
              </a:solidFill>
            </a:endParaRPr>
          </a:p>
        </p:txBody>
      </p:sp>
      <p:sp>
        <p:nvSpPr>
          <p:cNvPr id="16387" name="Title 2"/>
          <p:cNvSpPr>
            <a:spLocks noGrp="1"/>
          </p:cNvSpPr>
          <p:nvPr>
            <p:ph type="title"/>
          </p:nvPr>
        </p:nvSpPr>
        <p:spPr>
          <a:xfrm>
            <a:off x="557108" y="628010"/>
            <a:ext cx="8047037" cy="1138773"/>
          </a:xfrm>
        </p:spPr>
        <p:txBody>
          <a:bodyPr/>
          <a:lstStyle/>
          <a:p>
            <a:pPr algn="ctr"/>
            <a:r>
              <a:rPr lang="en-US" u="sng" dirty="0"/>
              <a:t>Estimating from </a:t>
            </a:r>
            <a:r>
              <a:rPr lang="en-US" u="sng" dirty="0" smtClean="0"/>
              <a:t>the General </a:t>
            </a:r>
            <a:r>
              <a:rPr lang="en-US" u="sng" dirty="0"/>
              <a:t>Contractor Point of View</a:t>
            </a:r>
            <a:endParaRPr lang="en-US" u="sng" dirty="0" smtClean="0"/>
          </a:p>
        </p:txBody>
      </p:sp>
    </p:spTree>
    <p:extLst>
      <p:ext uri="{BB962C8B-B14F-4D97-AF65-F5344CB8AC3E}">
        <p14:creationId xmlns:p14="http://schemas.microsoft.com/office/powerpoint/2010/main" val="3668455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endParaRPr lang="en-US" sz="2800" dirty="0" smtClean="0"/>
          </a:p>
          <a:p>
            <a:pPr lvl="1"/>
            <a:r>
              <a:rPr lang="en-US" sz="2800" dirty="0" smtClean="0"/>
              <a:t> Bid Day</a:t>
            </a:r>
          </a:p>
          <a:p>
            <a:pPr lvl="2"/>
            <a:r>
              <a:rPr lang="en-US" dirty="0" smtClean="0">
                <a:solidFill>
                  <a:srgbClr val="CC0000"/>
                </a:solidFill>
              </a:rPr>
              <a:t>Be Prepared</a:t>
            </a:r>
          </a:p>
          <a:p>
            <a:pPr lvl="2"/>
            <a:r>
              <a:rPr lang="en-US" dirty="0" smtClean="0">
                <a:solidFill>
                  <a:srgbClr val="CC0000"/>
                </a:solidFill>
              </a:rPr>
              <a:t>Sub Pricing – Even at the Last Minute</a:t>
            </a:r>
          </a:p>
          <a:p>
            <a:pPr lvl="2"/>
            <a:r>
              <a:rPr lang="en-US" dirty="0" smtClean="0">
                <a:solidFill>
                  <a:srgbClr val="CC0000"/>
                </a:solidFill>
              </a:rPr>
              <a:t>Don’t Double / Don’t Miss</a:t>
            </a:r>
          </a:p>
          <a:p>
            <a:pPr lvl="2"/>
            <a:r>
              <a:rPr lang="en-US" dirty="0" smtClean="0">
                <a:solidFill>
                  <a:srgbClr val="CC0000"/>
                </a:solidFill>
              </a:rPr>
              <a:t>Call it in – How complex is the bid form?</a:t>
            </a:r>
          </a:p>
        </p:txBody>
      </p:sp>
      <p:sp>
        <p:nvSpPr>
          <p:cNvPr id="16387" name="Title 2"/>
          <p:cNvSpPr>
            <a:spLocks noGrp="1"/>
          </p:cNvSpPr>
          <p:nvPr>
            <p:ph type="title"/>
          </p:nvPr>
        </p:nvSpPr>
        <p:spPr>
          <a:xfrm>
            <a:off x="557108" y="628011"/>
            <a:ext cx="8047037" cy="1138773"/>
          </a:xfrm>
        </p:spPr>
        <p:txBody>
          <a:bodyPr/>
          <a:lstStyle/>
          <a:p>
            <a:pPr algn="ctr"/>
            <a:r>
              <a:rPr lang="en-US" u="sng" dirty="0"/>
              <a:t>Estimating from </a:t>
            </a:r>
            <a:r>
              <a:rPr lang="en-US" u="sng" dirty="0" smtClean="0"/>
              <a:t>the General </a:t>
            </a:r>
            <a:r>
              <a:rPr lang="en-US" u="sng" dirty="0"/>
              <a:t>Contractor Point of View</a:t>
            </a:r>
            <a:endParaRPr lang="en-US" u="sng" dirty="0" smtClean="0"/>
          </a:p>
        </p:txBody>
      </p:sp>
    </p:spTree>
    <p:extLst>
      <p:ext uri="{BB962C8B-B14F-4D97-AF65-F5344CB8AC3E}">
        <p14:creationId xmlns:p14="http://schemas.microsoft.com/office/powerpoint/2010/main" val="1056801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r>
              <a:rPr lang="en-US" sz="2800" dirty="0" smtClean="0"/>
              <a:t> Review</a:t>
            </a:r>
          </a:p>
          <a:p>
            <a:pPr lvl="2"/>
            <a:r>
              <a:rPr lang="en-US" dirty="0" smtClean="0">
                <a:solidFill>
                  <a:srgbClr val="CC0000"/>
                </a:solidFill>
              </a:rPr>
              <a:t>How did you do against your competition?</a:t>
            </a:r>
          </a:p>
          <a:p>
            <a:pPr lvl="2"/>
            <a:r>
              <a:rPr lang="en-US" dirty="0" smtClean="0">
                <a:solidFill>
                  <a:srgbClr val="CC0000"/>
                </a:solidFill>
              </a:rPr>
              <a:t>Did you leave anything on the table?</a:t>
            </a:r>
          </a:p>
          <a:p>
            <a:pPr lvl="2"/>
            <a:r>
              <a:rPr lang="en-US" dirty="0" smtClean="0">
                <a:solidFill>
                  <a:srgbClr val="CC0000"/>
                </a:solidFill>
              </a:rPr>
              <a:t>Could you have done the project differently to be more efficient, less time, less costly?</a:t>
            </a:r>
          </a:p>
          <a:p>
            <a:pPr lvl="2"/>
            <a:r>
              <a:rPr lang="en-US" dirty="0" smtClean="0">
                <a:solidFill>
                  <a:srgbClr val="CC0000"/>
                </a:solidFill>
              </a:rPr>
              <a:t>Did you get all of your pricing in on time?</a:t>
            </a:r>
          </a:p>
          <a:p>
            <a:pPr lvl="2"/>
            <a:r>
              <a:rPr lang="en-US" dirty="0" smtClean="0">
                <a:solidFill>
                  <a:srgbClr val="CC0000"/>
                </a:solidFill>
              </a:rPr>
              <a:t>You won the project!!  </a:t>
            </a:r>
          </a:p>
          <a:p>
            <a:pPr lvl="3"/>
            <a:r>
              <a:rPr lang="en-US" dirty="0" smtClean="0">
                <a:solidFill>
                  <a:srgbClr val="CC0000"/>
                </a:solidFill>
              </a:rPr>
              <a:t>Double check and then Triple check</a:t>
            </a:r>
          </a:p>
        </p:txBody>
      </p:sp>
      <p:sp>
        <p:nvSpPr>
          <p:cNvPr id="16387" name="Title 2"/>
          <p:cNvSpPr>
            <a:spLocks noGrp="1"/>
          </p:cNvSpPr>
          <p:nvPr>
            <p:ph type="title"/>
          </p:nvPr>
        </p:nvSpPr>
        <p:spPr>
          <a:xfrm>
            <a:off x="557108" y="628012"/>
            <a:ext cx="8047037" cy="1138773"/>
          </a:xfrm>
        </p:spPr>
        <p:txBody>
          <a:bodyPr/>
          <a:lstStyle/>
          <a:p>
            <a:pPr algn="ctr"/>
            <a:r>
              <a:rPr lang="en-US" u="sng" dirty="0"/>
              <a:t>Estimating from </a:t>
            </a:r>
            <a:r>
              <a:rPr lang="en-US" u="sng" dirty="0" smtClean="0"/>
              <a:t>the General </a:t>
            </a:r>
            <a:r>
              <a:rPr lang="en-US" u="sng" dirty="0"/>
              <a:t>Contractor Point of View</a:t>
            </a:r>
            <a:endParaRPr lang="en-US" u="sng" dirty="0" smtClean="0"/>
          </a:p>
        </p:txBody>
      </p:sp>
    </p:spTree>
    <p:extLst>
      <p:ext uri="{BB962C8B-B14F-4D97-AF65-F5344CB8AC3E}">
        <p14:creationId xmlns:p14="http://schemas.microsoft.com/office/powerpoint/2010/main" val="156181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4" y="989351"/>
            <a:ext cx="8454452" cy="4961745"/>
          </a:xfrm>
          <a:prstGeom prst="rect">
            <a:avLst/>
          </a:prstGeom>
        </p:spPr>
      </p:pic>
    </p:spTree>
    <p:extLst>
      <p:ext uri="{BB962C8B-B14F-4D97-AF65-F5344CB8AC3E}">
        <p14:creationId xmlns:p14="http://schemas.microsoft.com/office/powerpoint/2010/main" val="1685859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60"/>
            <a:ext cx="9144000" cy="5897880"/>
          </a:xfrm>
          <a:prstGeom prst="rect">
            <a:avLst/>
          </a:prstGeom>
        </p:spPr>
      </p:pic>
    </p:spTree>
    <p:extLst>
      <p:ext uri="{BB962C8B-B14F-4D97-AF65-F5344CB8AC3E}">
        <p14:creationId xmlns:p14="http://schemas.microsoft.com/office/powerpoint/2010/main" val="1706733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5"/>
          <p:cNvSpPr>
            <a:spLocks noGrp="1"/>
          </p:cNvSpPr>
          <p:nvPr>
            <p:ph type="ctrTitle"/>
          </p:nvPr>
        </p:nvSpPr>
        <p:spPr>
          <a:xfrm>
            <a:off x="3025139" y="2260845"/>
            <a:ext cx="5636261" cy="1107996"/>
          </a:xfrm>
        </p:spPr>
        <p:txBody>
          <a:bodyPr/>
          <a:lstStyle/>
          <a:p>
            <a:pPr eaLnBrk="1" hangingPunct="1"/>
            <a:r>
              <a:rPr lang="en-US" dirty="0" smtClean="0"/>
              <a:t>Mock Bid </a:t>
            </a:r>
            <a:br>
              <a:rPr lang="en-US" dirty="0" smtClean="0"/>
            </a:br>
            <a:r>
              <a:rPr lang="en-US" dirty="0" smtClean="0"/>
              <a:t>Simulation Workshop</a:t>
            </a:r>
          </a:p>
        </p:txBody>
      </p:sp>
      <p:sp>
        <p:nvSpPr>
          <p:cNvPr id="17" name="Subtitle 16"/>
          <p:cNvSpPr>
            <a:spLocks noGrp="1"/>
          </p:cNvSpPr>
          <p:nvPr>
            <p:ph type="subTitle" idx="1"/>
          </p:nvPr>
        </p:nvSpPr>
        <p:spPr>
          <a:xfrm>
            <a:off x="3082691" y="4090736"/>
            <a:ext cx="5521156" cy="2245895"/>
          </a:xfrm>
        </p:spPr>
        <p:txBody>
          <a:bodyPr rtlCol="0">
            <a:normAutofit lnSpcReduction="10000"/>
          </a:bodyPr>
          <a:lstStyle/>
          <a:p>
            <a:r>
              <a:rPr lang="en-US" sz="2000" spc="-150" dirty="0" smtClean="0"/>
              <a:t>Mark Pitts CPE</a:t>
            </a:r>
            <a:r>
              <a:rPr lang="en-US" sz="2000" spc="-150" dirty="0"/>
              <a:t> </a:t>
            </a:r>
            <a:r>
              <a:rPr lang="en-US" sz="2000" spc="-150" dirty="0" smtClean="0"/>
              <a:t>– Haley’s Hope Enterprises</a:t>
            </a:r>
          </a:p>
          <a:p>
            <a:r>
              <a:rPr lang="en-US" sz="2000" spc="-150" dirty="0" smtClean="0"/>
              <a:t>Jacob Dyer</a:t>
            </a:r>
            <a:r>
              <a:rPr lang="en-US" sz="2000" spc="-150" dirty="0"/>
              <a:t> </a:t>
            </a:r>
            <a:r>
              <a:rPr lang="en-US" sz="2000" spc="-150" dirty="0" smtClean="0"/>
              <a:t>– Gulf Seaboard General Contractors, Inc.</a:t>
            </a:r>
          </a:p>
          <a:p>
            <a:r>
              <a:rPr lang="en-US" sz="2000" spc="-150" dirty="0" smtClean="0"/>
              <a:t>Don </a:t>
            </a:r>
            <a:r>
              <a:rPr lang="en-US" sz="2000" spc="-150" dirty="0"/>
              <a:t>Wood </a:t>
            </a:r>
            <a:r>
              <a:rPr lang="en-US" sz="2000" spc="-150" dirty="0" smtClean="0"/>
              <a:t>CPE</a:t>
            </a:r>
            <a:r>
              <a:rPr lang="en-US" sz="2000" spc="-150" dirty="0"/>
              <a:t> </a:t>
            </a:r>
            <a:r>
              <a:rPr lang="en-US" sz="2000" spc="-150" dirty="0" smtClean="0"/>
              <a:t>– Quantum Consulting </a:t>
            </a:r>
          </a:p>
          <a:p>
            <a:r>
              <a:rPr lang="en-US" sz="2000" spc="-150" dirty="0" smtClean="0"/>
              <a:t>Ron </a:t>
            </a:r>
            <a:r>
              <a:rPr lang="en-US" sz="2000" spc="-150" dirty="0"/>
              <a:t>Semel </a:t>
            </a:r>
            <a:r>
              <a:rPr lang="en-US" sz="2000" spc="-150" dirty="0" smtClean="0"/>
              <a:t> AIA  CPE – BCOM </a:t>
            </a:r>
            <a:endParaRPr lang="en-US" sz="2000" dirty="0"/>
          </a:p>
          <a:p>
            <a:r>
              <a:rPr lang="en-US" sz="2400" spc="-150" dirty="0" smtClean="0"/>
              <a:t> </a:t>
            </a:r>
            <a:endParaRPr lang="en-US" sz="2400" dirty="0">
              <a:solidFill>
                <a:schemeClr val="bg1"/>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604"/>
            <a:ext cx="9144000" cy="6336792"/>
          </a:xfrm>
          <a:prstGeom prst="rect">
            <a:avLst/>
          </a:prstGeom>
        </p:spPr>
      </p:pic>
    </p:spTree>
    <p:extLst>
      <p:ext uri="{BB962C8B-B14F-4D97-AF65-F5344CB8AC3E}">
        <p14:creationId xmlns:p14="http://schemas.microsoft.com/office/powerpoint/2010/main" val="277939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endParaRPr lang="en-US" sz="2800" dirty="0" smtClean="0"/>
          </a:p>
          <a:p>
            <a:pPr lvl="1"/>
            <a:r>
              <a:rPr lang="en-US" sz="2800" dirty="0" smtClean="0"/>
              <a:t>Document Review</a:t>
            </a:r>
          </a:p>
          <a:p>
            <a:pPr lvl="2"/>
            <a:r>
              <a:rPr lang="en-US" dirty="0" smtClean="0">
                <a:solidFill>
                  <a:srgbClr val="CC0000"/>
                </a:solidFill>
              </a:rPr>
              <a:t>Complete set</a:t>
            </a:r>
          </a:p>
          <a:p>
            <a:pPr lvl="2"/>
            <a:r>
              <a:rPr lang="en-US" dirty="0" smtClean="0">
                <a:solidFill>
                  <a:srgbClr val="CC0000"/>
                </a:solidFill>
              </a:rPr>
              <a:t>Pre-bid check list</a:t>
            </a:r>
          </a:p>
          <a:p>
            <a:pPr lvl="2"/>
            <a:r>
              <a:rPr lang="en-US" dirty="0" smtClean="0">
                <a:solidFill>
                  <a:srgbClr val="CC0000"/>
                </a:solidFill>
              </a:rPr>
              <a:t>Scope of Work/Price Sheet development</a:t>
            </a:r>
          </a:p>
          <a:p>
            <a:pPr lvl="2"/>
            <a:r>
              <a:rPr lang="en-US" dirty="0" smtClean="0">
                <a:solidFill>
                  <a:srgbClr val="CC0000"/>
                </a:solidFill>
              </a:rPr>
              <a:t>Lead Estimator Role</a:t>
            </a:r>
          </a:p>
        </p:txBody>
      </p:sp>
      <p:sp>
        <p:nvSpPr>
          <p:cNvPr id="16387" name="Title 2"/>
          <p:cNvSpPr>
            <a:spLocks noGrp="1"/>
          </p:cNvSpPr>
          <p:nvPr>
            <p:ph type="title"/>
          </p:nvPr>
        </p:nvSpPr>
        <p:spPr>
          <a:xfrm>
            <a:off x="557108" y="491533"/>
            <a:ext cx="8047037" cy="1138773"/>
          </a:xfrm>
        </p:spPr>
        <p:txBody>
          <a:bodyPr/>
          <a:lstStyle/>
          <a:p>
            <a:pPr algn="ctr"/>
            <a:r>
              <a:rPr lang="en-US" u="sng" dirty="0" smtClean="0"/>
              <a:t>Estimating from the Subcontractor </a:t>
            </a:r>
            <a:br>
              <a:rPr lang="en-US" u="sng" dirty="0" smtClean="0"/>
            </a:br>
            <a:r>
              <a:rPr lang="en-US" u="sng" dirty="0" smtClean="0"/>
              <a:t>Point of View</a:t>
            </a:r>
          </a:p>
        </p:txBody>
      </p:sp>
    </p:spTree>
    <p:extLst>
      <p:ext uri="{BB962C8B-B14F-4D97-AF65-F5344CB8AC3E}">
        <p14:creationId xmlns:p14="http://schemas.microsoft.com/office/powerpoint/2010/main" val="2263320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endParaRPr lang="en-US" sz="2800" dirty="0" smtClean="0"/>
          </a:p>
          <a:p>
            <a:pPr lvl="1"/>
            <a:r>
              <a:rPr lang="en-US" sz="2800" dirty="0" smtClean="0"/>
              <a:t>Scope Review</a:t>
            </a:r>
          </a:p>
          <a:p>
            <a:pPr lvl="2"/>
            <a:r>
              <a:rPr lang="en-US" dirty="0" smtClean="0">
                <a:solidFill>
                  <a:srgbClr val="CC0000"/>
                </a:solidFill>
              </a:rPr>
              <a:t>Critical element</a:t>
            </a:r>
          </a:p>
          <a:p>
            <a:pPr lvl="2"/>
            <a:r>
              <a:rPr lang="en-US" dirty="0" smtClean="0">
                <a:solidFill>
                  <a:srgbClr val="CC0000"/>
                </a:solidFill>
              </a:rPr>
              <a:t>Different Scopes for Different GC’s – same project</a:t>
            </a:r>
          </a:p>
          <a:p>
            <a:pPr lvl="2"/>
            <a:r>
              <a:rPr lang="en-US" dirty="0" smtClean="0">
                <a:solidFill>
                  <a:srgbClr val="CC0000"/>
                </a:solidFill>
              </a:rPr>
              <a:t>Communicate</a:t>
            </a:r>
          </a:p>
        </p:txBody>
      </p:sp>
      <p:sp>
        <p:nvSpPr>
          <p:cNvPr id="16387" name="Title 2"/>
          <p:cNvSpPr>
            <a:spLocks noGrp="1"/>
          </p:cNvSpPr>
          <p:nvPr>
            <p:ph type="title"/>
          </p:nvPr>
        </p:nvSpPr>
        <p:spPr>
          <a:xfrm>
            <a:off x="557108" y="491535"/>
            <a:ext cx="8047037" cy="1138773"/>
          </a:xfrm>
        </p:spPr>
        <p:txBody>
          <a:bodyPr/>
          <a:lstStyle/>
          <a:p>
            <a:pPr algn="ctr"/>
            <a:r>
              <a:rPr lang="en-US" u="sng" dirty="0" smtClean="0"/>
              <a:t>Estimating from the Subcontractor </a:t>
            </a:r>
            <a:br>
              <a:rPr lang="en-US" u="sng" dirty="0" smtClean="0"/>
            </a:br>
            <a:r>
              <a:rPr lang="en-US" u="sng" dirty="0" smtClean="0"/>
              <a:t>Point of View</a:t>
            </a:r>
          </a:p>
        </p:txBody>
      </p:sp>
    </p:spTree>
    <p:extLst>
      <p:ext uri="{BB962C8B-B14F-4D97-AF65-F5344CB8AC3E}">
        <p14:creationId xmlns:p14="http://schemas.microsoft.com/office/powerpoint/2010/main" val="962135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endParaRPr lang="en-US" sz="2800" dirty="0" smtClean="0"/>
          </a:p>
          <a:p>
            <a:pPr lvl="1"/>
            <a:r>
              <a:rPr lang="en-US" sz="2800" dirty="0" smtClean="0"/>
              <a:t>Specialty Items</a:t>
            </a:r>
          </a:p>
          <a:p>
            <a:pPr lvl="2"/>
            <a:r>
              <a:rPr lang="en-US" dirty="0" smtClean="0">
                <a:solidFill>
                  <a:srgbClr val="CC0000"/>
                </a:solidFill>
              </a:rPr>
              <a:t>Immediate notification</a:t>
            </a:r>
          </a:p>
          <a:p>
            <a:pPr lvl="2"/>
            <a:r>
              <a:rPr lang="en-US" dirty="0" smtClean="0">
                <a:solidFill>
                  <a:srgbClr val="CC0000"/>
                </a:solidFill>
              </a:rPr>
              <a:t>Continue flow chain of information – All tiers</a:t>
            </a:r>
          </a:p>
          <a:p>
            <a:pPr lvl="2"/>
            <a:r>
              <a:rPr lang="en-US" dirty="0" smtClean="0">
                <a:solidFill>
                  <a:srgbClr val="CC0000"/>
                </a:solidFill>
              </a:rPr>
              <a:t>Complete conformance</a:t>
            </a:r>
          </a:p>
        </p:txBody>
      </p:sp>
      <p:sp>
        <p:nvSpPr>
          <p:cNvPr id="16387" name="Title 2"/>
          <p:cNvSpPr>
            <a:spLocks noGrp="1"/>
          </p:cNvSpPr>
          <p:nvPr>
            <p:ph type="title"/>
          </p:nvPr>
        </p:nvSpPr>
        <p:spPr>
          <a:xfrm>
            <a:off x="557108" y="491535"/>
            <a:ext cx="8047037" cy="1138773"/>
          </a:xfrm>
        </p:spPr>
        <p:txBody>
          <a:bodyPr/>
          <a:lstStyle/>
          <a:p>
            <a:pPr algn="ctr"/>
            <a:r>
              <a:rPr lang="en-US" u="sng" dirty="0" smtClean="0"/>
              <a:t>Estimating from the Subcontractor </a:t>
            </a:r>
            <a:br>
              <a:rPr lang="en-US" u="sng" dirty="0" smtClean="0"/>
            </a:br>
            <a:r>
              <a:rPr lang="en-US" u="sng" dirty="0" smtClean="0"/>
              <a:t>Point of View</a:t>
            </a:r>
          </a:p>
        </p:txBody>
      </p:sp>
    </p:spTree>
    <p:extLst>
      <p:ext uri="{BB962C8B-B14F-4D97-AF65-F5344CB8AC3E}">
        <p14:creationId xmlns:p14="http://schemas.microsoft.com/office/powerpoint/2010/main" val="446163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endParaRPr lang="en-US" sz="2800" dirty="0" smtClean="0"/>
          </a:p>
          <a:p>
            <a:pPr lvl="1"/>
            <a:r>
              <a:rPr lang="en-US" sz="2800" dirty="0" smtClean="0"/>
              <a:t>Bid Day Pitfalls</a:t>
            </a:r>
          </a:p>
          <a:p>
            <a:pPr lvl="2"/>
            <a:r>
              <a:rPr lang="en-US" dirty="0" smtClean="0">
                <a:solidFill>
                  <a:srgbClr val="CC0000"/>
                </a:solidFill>
              </a:rPr>
              <a:t>Late pricing</a:t>
            </a:r>
          </a:p>
          <a:p>
            <a:pPr lvl="2"/>
            <a:r>
              <a:rPr lang="en-US" dirty="0" smtClean="0">
                <a:solidFill>
                  <a:srgbClr val="CC0000"/>
                </a:solidFill>
              </a:rPr>
              <a:t>Unsolicited pricing</a:t>
            </a:r>
          </a:p>
          <a:p>
            <a:pPr lvl="2"/>
            <a:r>
              <a:rPr lang="en-US" dirty="0" smtClean="0">
                <a:solidFill>
                  <a:srgbClr val="CC0000"/>
                </a:solidFill>
              </a:rPr>
              <a:t>Subject to approval pricing</a:t>
            </a:r>
          </a:p>
          <a:p>
            <a:pPr lvl="2"/>
            <a:r>
              <a:rPr lang="en-US" dirty="0" smtClean="0">
                <a:solidFill>
                  <a:srgbClr val="CC0000"/>
                </a:solidFill>
              </a:rPr>
              <a:t>Last minute schedule/construction modifications</a:t>
            </a:r>
          </a:p>
          <a:p>
            <a:pPr lvl="2"/>
            <a:r>
              <a:rPr lang="en-US" dirty="0" smtClean="0">
                <a:solidFill>
                  <a:srgbClr val="CC0000"/>
                </a:solidFill>
              </a:rPr>
              <a:t>Last minute addenda</a:t>
            </a:r>
          </a:p>
        </p:txBody>
      </p:sp>
      <p:sp>
        <p:nvSpPr>
          <p:cNvPr id="16387" name="Title 2"/>
          <p:cNvSpPr>
            <a:spLocks noGrp="1"/>
          </p:cNvSpPr>
          <p:nvPr>
            <p:ph type="title"/>
          </p:nvPr>
        </p:nvSpPr>
        <p:spPr>
          <a:xfrm>
            <a:off x="557108" y="491533"/>
            <a:ext cx="8047037" cy="1138773"/>
          </a:xfrm>
        </p:spPr>
        <p:txBody>
          <a:bodyPr/>
          <a:lstStyle/>
          <a:p>
            <a:pPr algn="ctr"/>
            <a:r>
              <a:rPr lang="en-US" u="sng" dirty="0" smtClean="0"/>
              <a:t>Estimating from the Subcontractor </a:t>
            </a:r>
            <a:br>
              <a:rPr lang="en-US" u="sng" dirty="0" smtClean="0"/>
            </a:br>
            <a:r>
              <a:rPr lang="en-US" u="sng" dirty="0" smtClean="0"/>
              <a:t>Point of View</a:t>
            </a:r>
          </a:p>
        </p:txBody>
      </p:sp>
    </p:spTree>
    <p:extLst>
      <p:ext uri="{BB962C8B-B14F-4D97-AF65-F5344CB8AC3E}">
        <p14:creationId xmlns:p14="http://schemas.microsoft.com/office/powerpoint/2010/main" val="1186282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97" y="584617"/>
            <a:ext cx="7974767" cy="5741232"/>
          </a:xfrm>
          <a:prstGeom prst="rect">
            <a:avLst/>
          </a:prstGeom>
        </p:spPr>
      </p:pic>
    </p:spTree>
    <p:extLst>
      <p:ext uri="{BB962C8B-B14F-4D97-AF65-F5344CB8AC3E}">
        <p14:creationId xmlns:p14="http://schemas.microsoft.com/office/powerpoint/2010/main" val="426805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50" y="0"/>
            <a:ext cx="8650899" cy="6858000"/>
          </a:xfrm>
          <a:prstGeom prst="rect">
            <a:avLst/>
          </a:prstGeom>
        </p:spPr>
      </p:pic>
    </p:spTree>
    <p:extLst>
      <p:ext uri="{BB962C8B-B14F-4D97-AF65-F5344CB8AC3E}">
        <p14:creationId xmlns:p14="http://schemas.microsoft.com/office/powerpoint/2010/main" val="3241232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r>
              <a:rPr lang="en-US" sz="2800" dirty="0" smtClean="0"/>
              <a:t> </a:t>
            </a:r>
          </a:p>
          <a:p>
            <a:pPr marL="342900" lvl="1" indent="0">
              <a:buNone/>
            </a:pPr>
            <a:endParaRPr lang="en-US" sz="2800" dirty="0" smtClean="0"/>
          </a:p>
          <a:p>
            <a:pPr marL="342900" lvl="1" indent="0" algn="ctr">
              <a:buNone/>
            </a:pPr>
            <a:r>
              <a:rPr lang="en-US" sz="2800" b="1" u="sng" dirty="0"/>
              <a:t>ETHICS</a:t>
            </a:r>
            <a:r>
              <a:rPr lang="en-US" sz="2800" dirty="0"/>
              <a:t> </a:t>
            </a:r>
            <a:r>
              <a:rPr lang="en-US" sz="2800" i="1" dirty="0"/>
              <a:t>are the rules and standards governing the conduct of a person or the conduct of the members of a profession … distinguishing between good and evil … between right and wrong … and between virtuous and </a:t>
            </a:r>
            <a:r>
              <a:rPr lang="en-US" sz="2800" i="1" dirty="0" err="1"/>
              <a:t>nonvirtuous</a:t>
            </a:r>
            <a:r>
              <a:rPr lang="en-US" sz="2800" i="1" dirty="0"/>
              <a:t> characteristics and conduct</a:t>
            </a:r>
            <a:r>
              <a:rPr lang="en-US" sz="2800" i="1" dirty="0" smtClean="0"/>
              <a:t>.</a:t>
            </a:r>
            <a:endParaRPr lang="en-US" i="1" dirty="0" smtClean="0">
              <a:solidFill>
                <a:srgbClr val="CC0000"/>
              </a:solidFill>
            </a:endParaRPr>
          </a:p>
        </p:txBody>
      </p:sp>
      <p:sp>
        <p:nvSpPr>
          <p:cNvPr id="16387" name="Title 2"/>
          <p:cNvSpPr>
            <a:spLocks noGrp="1"/>
          </p:cNvSpPr>
          <p:nvPr>
            <p:ph type="title"/>
          </p:nvPr>
        </p:nvSpPr>
        <p:spPr>
          <a:xfrm>
            <a:off x="557108" y="589370"/>
            <a:ext cx="8047037" cy="615553"/>
          </a:xfrm>
        </p:spPr>
        <p:txBody>
          <a:bodyPr/>
          <a:lstStyle/>
          <a:p>
            <a:pPr algn="ctr"/>
            <a:r>
              <a:rPr lang="en-US" u="sng" dirty="0" smtClean="0"/>
              <a:t>Ethics in Estimating</a:t>
            </a:r>
          </a:p>
        </p:txBody>
      </p:sp>
    </p:spTree>
    <p:extLst>
      <p:ext uri="{BB962C8B-B14F-4D97-AF65-F5344CB8AC3E}">
        <p14:creationId xmlns:p14="http://schemas.microsoft.com/office/powerpoint/2010/main" val="2269083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marL="342900" lvl="1" indent="0">
              <a:buNone/>
            </a:pPr>
            <a:endParaRPr lang="en-US" sz="2800" dirty="0" smtClean="0"/>
          </a:p>
          <a:p>
            <a:pPr marL="342900" lvl="1" indent="0" algn="ctr">
              <a:buNone/>
            </a:pPr>
            <a:r>
              <a:rPr lang="en-US" sz="2800" dirty="0" smtClean="0"/>
              <a:t>Fairness, Honesty, and Integrity.</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Ethics in Estimating</a:t>
            </a:r>
          </a:p>
        </p:txBody>
      </p:sp>
    </p:spTree>
    <p:extLst>
      <p:ext uri="{BB962C8B-B14F-4D97-AF65-F5344CB8AC3E}">
        <p14:creationId xmlns:p14="http://schemas.microsoft.com/office/powerpoint/2010/main" val="4014695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r>
              <a:rPr lang="en-US" sz="2800" dirty="0" smtClean="0"/>
              <a:t>Project Specific Principles</a:t>
            </a:r>
          </a:p>
          <a:p>
            <a:pPr lvl="2"/>
            <a:r>
              <a:rPr lang="en-US" dirty="0" smtClean="0">
                <a:solidFill>
                  <a:srgbClr val="CC0000"/>
                </a:solidFill>
              </a:rPr>
              <a:t>Bid Shopping</a:t>
            </a:r>
          </a:p>
          <a:p>
            <a:pPr lvl="2"/>
            <a:r>
              <a:rPr lang="en-US" dirty="0" smtClean="0">
                <a:solidFill>
                  <a:srgbClr val="CC0000"/>
                </a:solidFill>
              </a:rPr>
              <a:t>Bid Peddling</a:t>
            </a:r>
          </a:p>
          <a:p>
            <a:pPr lvl="2"/>
            <a:r>
              <a:rPr lang="en-US" dirty="0" smtClean="0">
                <a:solidFill>
                  <a:srgbClr val="CC0000"/>
                </a:solidFill>
              </a:rPr>
              <a:t>Collusion</a:t>
            </a:r>
          </a:p>
          <a:p>
            <a:pPr lvl="2"/>
            <a:r>
              <a:rPr lang="en-US" dirty="0" smtClean="0">
                <a:solidFill>
                  <a:srgbClr val="CC0000"/>
                </a:solidFill>
              </a:rPr>
              <a:t>Accurate Estimating</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Ethics in Estimating</a:t>
            </a:r>
          </a:p>
        </p:txBody>
      </p:sp>
    </p:spTree>
    <p:extLst>
      <p:ext uri="{BB962C8B-B14F-4D97-AF65-F5344CB8AC3E}">
        <p14:creationId xmlns:p14="http://schemas.microsoft.com/office/powerpoint/2010/main" val="1268381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100"/>
            <a:ext cx="9144000" cy="6858000"/>
          </a:xfrm>
          <a:prstGeom prst="rect">
            <a:avLst/>
          </a:prstGeom>
          <a:solidFill>
            <a:srgbClr val="5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p:cNvSpPr txBox="1">
            <a:spLocks/>
          </p:cNvSpPr>
          <p:nvPr/>
        </p:nvSpPr>
        <p:spPr>
          <a:xfrm>
            <a:off x="3810000" y="450850"/>
            <a:ext cx="4953000" cy="1254125"/>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n-US" sz="3600" dirty="0" smtClean="0">
                <a:solidFill>
                  <a:srgbClr val="DAA600"/>
                </a:solidFill>
                <a:latin typeface="Calisto MT" pitchFamily="18" charset="0"/>
              </a:rPr>
              <a:t>American Society of Professional Estimators</a:t>
            </a:r>
            <a:endParaRPr lang="en-US" sz="3600" dirty="0">
              <a:solidFill>
                <a:srgbClr val="DAA600"/>
              </a:solidFill>
              <a:latin typeface="Calisto MT" pitchFamily="18" charset="0"/>
            </a:endParaRPr>
          </a:p>
        </p:txBody>
      </p:sp>
      <p:sp>
        <p:nvSpPr>
          <p:cNvPr id="3" name="Text Placeholder 5"/>
          <p:cNvSpPr txBox="1">
            <a:spLocks/>
          </p:cNvSpPr>
          <p:nvPr/>
        </p:nvSpPr>
        <p:spPr>
          <a:xfrm>
            <a:off x="4084608" y="1704975"/>
            <a:ext cx="4648200" cy="16859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b="1" dirty="0" smtClean="0">
                <a:solidFill>
                  <a:schemeClr val="bg1"/>
                </a:solidFill>
              </a:rPr>
              <a:t>ArchEx</a:t>
            </a:r>
          </a:p>
          <a:p>
            <a:pPr eaLnBrk="1" hangingPunct="1"/>
            <a:r>
              <a:rPr lang="en-US" sz="2000" dirty="0" smtClean="0">
                <a:solidFill>
                  <a:schemeClr val="bg1"/>
                </a:solidFill>
              </a:rPr>
              <a:t>November 5, 2014</a:t>
            </a:r>
          </a:p>
          <a:p>
            <a:pPr eaLnBrk="1" hangingPunct="1"/>
            <a:r>
              <a:rPr lang="en-US" sz="2000" dirty="0" smtClean="0">
                <a:solidFill>
                  <a:schemeClr val="bg1"/>
                </a:solidFill>
              </a:rPr>
              <a:t>Richmond, VA</a:t>
            </a:r>
          </a:p>
          <a:p>
            <a:pPr eaLnBrk="1" hangingPunct="1"/>
            <a:endParaRPr lang="en-US" dirty="0" smtClean="0">
              <a:solidFill>
                <a:schemeClr val="bg1"/>
              </a:solidFill>
            </a:endParaRPr>
          </a:p>
        </p:txBody>
      </p:sp>
      <p:pic>
        <p:nvPicPr>
          <p:cNvPr id="4" name="Picture 3"/>
          <p:cNvPicPr>
            <a:picLocks noChangeAspect="1"/>
          </p:cNvPicPr>
          <p:nvPr/>
        </p:nvPicPr>
        <p:blipFill>
          <a:blip r:embed="rId2"/>
          <a:stretch>
            <a:fillRect/>
          </a:stretch>
        </p:blipFill>
        <p:spPr>
          <a:xfrm>
            <a:off x="700219" y="609600"/>
            <a:ext cx="2884488" cy="3733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4084608" y="3455681"/>
            <a:ext cx="1467133" cy="369332"/>
          </a:xfrm>
          <a:prstGeom prst="rect">
            <a:avLst/>
          </a:prstGeom>
          <a:noFill/>
        </p:spPr>
        <p:txBody>
          <a:bodyPr wrap="none" rtlCol="0">
            <a:spAutoFit/>
          </a:bodyPr>
          <a:lstStyle/>
          <a:p>
            <a:r>
              <a:rPr lang="en-US" dirty="0" smtClean="0">
                <a:solidFill>
                  <a:schemeClr val="bg1"/>
                </a:solidFill>
              </a:rPr>
              <a:t>AIA Provider</a:t>
            </a:r>
            <a:endParaRPr lang="en-US" dirty="0">
              <a:solidFill>
                <a:schemeClr val="bg1"/>
              </a:solidFill>
            </a:endParaRPr>
          </a:p>
        </p:txBody>
      </p:sp>
      <p:sp>
        <p:nvSpPr>
          <p:cNvPr id="6" name="TextBox 5"/>
          <p:cNvSpPr txBox="1"/>
          <p:nvPr/>
        </p:nvSpPr>
        <p:spPr>
          <a:xfrm>
            <a:off x="700979" y="5349814"/>
            <a:ext cx="7701149" cy="1200329"/>
          </a:xfrm>
          <a:prstGeom prst="rect">
            <a:avLst/>
          </a:prstGeom>
          <a:noFill/>
        </p:spPr>
        <p:txBody>
          <a:bodyPr wrap="square" rtlCol="0">
            <a:spAutoFit/>
          </a:bodyPr>
          <a:lstStyle/>
          <a:p>
            <a:r>
              <a:rPr lang="en-US" sz="3600" spc="-150" dirty="0" smtClean="0">
                <a:solidFill>
                  <a:schemeClr val="bg1"/>
                </a:solidFill>
              </a:rPr>
              <a:t>Mock Bid Simulation Workshop</a:t>
            </a:r>
          </a:p>
          <a:p>
            <a:endParaRPr lang="en-US" spc="-150" dirty="0">
              <a:solidFill>
                <a:schemeClr val="bg1"/>
              </a:solidFill>
            </a:endParaRPr>
          </a:p>
          <a:p>
            <a:r>
              <a:rPr lang="en-US" spc="-150" dirty="0" smtClean="0">
                <a:solidFill>
                  <a:schemeClr val="bg1"/>
                </a:solidFill>
              </a:rPr>
              <a:t>Course Number: W-07</a:t>
            </a:r>
            <a:endParaRPr lang="en-US" dirty="0">
              <a:solidFill>
                <a:schemeClr val="bg1"/>
              </a:solidFill>
            </a:endParaRPr>
          </a:p>
        </p:txBody>
      </p:sp>
      <p:sp>
        <p:nvSpPr>
          <p:cNvPr id="12" name="Rounded Rectangle 11"/>
          <p:cNvSpPr/>
          <p:nvPr/>
        </p:nvSpPr>
        <p:spPr>
          <a:xfrm>
            <a:off x="7185168" y="2667000"/>
            <a:ext cx="1273032" cy="1295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328" y="2818321"/>
            <a:ext cx="1066800" cy="1001210"/>
          </a:xfrm>
          <a:prstGeom prst="rect">
            <a:avLst/>
          </a:prstGeom>
        </p:spPr>
      </p:pic>
      <p:cxnSp>
        <p:nvCxnSpPr>
          <p:cNvPr id="10" name="Straight Connector 9"/>
          <p:cNvCxnSpPr/>
          <p:nvPr/>
        </p:nvCxnSpPr>
        <p:spPr>
          <a:xfrm>
            <a:off x="0" y="228600"/>
            <a:ext cx="9144000" cy="0"/>
          </a:xfrm>
          <a:prstGeom prst="line">
            <a:avLst/>
          </a:prstGeom>
          <a:ln w="92075" cmpd="dbl">
            <a:solidFill>
              <a:srgbClr val="B88C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59250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r>
              <a:rPr lang="en-US" sz="2800" dirty="0" smtClean="0"/>
              <a:t>Professional Behaviors</a:t>
            </a:r>
          </a:p>
          <a:p>
            <a:pPr lvl="2"/>
            <a:r>
              <a:rPr lang="en-US" dirty="0" smtClean="0">
                <a:solidFill>
                  <a:srgbClr val="CC0000"/>
                </a:solidFill>
              </a:rPr>
              <a:t>Know your limits of estimating</a:t>
            </a:r>
          </a:p>
          <a:p>
            <a:pPr lvl="2"/>
            <a:r>
              <a:rPr lang="en-US" dirty="0" smtClean="0">
                <a:solidFill>
                  <a:srgbClr val="CC0000"/>
                </a:solidFill>
              </a:rPr>
              <a:t>Continued Education</a:t>
            </a:r>
          </a:p>
          <a:p>
            <a:pPr lvl="2"/>
            <a:r>
              <a:rPr lang="en-US" dirty="0" smtClean="0">
                <a:solidFill>
                  <a:srgbClr val="CC0000"/>
                </a:solidFill>
              </a:rPr>
              <a:t>Promote relationships within profession</a:t>
            </a:r>
          </a:p>
          <a:p>
            <a:pPr lvl="2"/>
            <a:r>
              <a:rPr lang="en-US" dirty="0" smtClean="0">
                <a:solidFill>
                  <a:srgbClr val="CC0000"/>
                </a:solidFill>
              </a:rPr>
              <a:t>Maintain confidence in the information you receive</a:t>
            </a:r>
          </a:p>
          <a:p>
            <a:pPr lvl="2"/>
            <a:r>
              <a:rPr lang="en-US" dirty="0" smtClean="0">
                <a:solidFill>
                  <a:srgbClr val="CC0000"/>
                </a:solidFill>
              </a:rPr>
              <a:t>Obey the Law</a:t>
            </a:r>
          </a:p>
          <a:p>
            <a:pPr lvl="2"/>
            <a:r>
              <a:rPr lang="en-US" dirty="0" smtClean="0">
                <a:solidFill>
                  <a:srgbClr val="CC0000"/>
                </a:solidFill>
              </a:rPr>
              <a:t>Do not compromise your judgment as an estimator</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Ethics in Estimating</a:t>
            </a:r>
          </a:p>
        </p:txBody>
      </p:sp>
    </p:spTree>
    <p:extLst>
      <p:ext uri="{BB962C8B-B14F-4D97-AF65-F5344CB8AC3E}">
        <p14:creationId xmlns:p14="http://schemas.microsoft.com/office/powerpoint/2010/main" val="361573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99" y="734518"/>
            <a:ext cx="7839855" cy="5276538"/>
          </a:xfrm>
          <a:prstGeom prst="rect">
            <a:avLst/>
          </a:prstGeom>
        </p:spPr>
      </p:pic>
    </p:spTree>
    <p:extLst>
      <p:ext uri="{BB962C8B-B14F-4D97-AF65-F5344CB8AC3E}">
        <p14:creationId xmlns:p14="http://schemas.microsoft.com/office/powerpoint/2010/main" val="708988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46203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87" y="863600"/>
            <a:ext cx="816651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766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71" y="0"/>
            <a:ext cx="83404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351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949" y="0"/>
            <a:ext cx="5120642" cy="685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61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0"/>
            <a:ext cx="4211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97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009650"/>
            <a:ext cx="62293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06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b="-1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sp>
        <p:nvSpPr>
          <p:cNvPr id="16387" name="Title 2"/>
          <p:cNvSpPr>
            <a:spLocks noGrp="1"/>
          </p:cNvSpPr>
          <p:nvPr>
            <p:ph type="title"/>
          </p:nvPr>
        </p:nvSpPr>
        <p:spPr>
          <a:xfrm>
            <a:off x="2759322" y="3084755"/>
            <a:ext cx="3642610" cy="615553"/>
          </a:xfrm>
          <a:solidFill>
            <a:srgbClr val="9F0D0D"/>
          </a:solidFill>
        </p:spPr>
        <p:txBody>
          <a:bodyPr/>
          <a:lstStyle/>
          <a:p>
            <a:pPr algn="ctr"/>
            <a:r>
              <a:rPr lang="en-US" u="sng" dirty="0" smtClean="0">
                <a:solidFill>
                  <a:schemeClr val="bg1"/>
                </a:solidFill>
              </a:rPr>
              <a:t>Let’s Estimate!!!</a:t>
            </a:r>
          </a:p>
        </p:txBody>
      </p:sp>
    </p:spTree>
    <p:extLst>
      <p:ext uri="{BB962C8B-B14F-4D97-AF65-F5344CB8AC3E}">
        <p14:creationId xmlns:p14="http://schemas.microsoft.com/office/powerpoint/2010/main" val="4232621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a:p>
            <a:pPr lvl="1"/>
            <a:r>
              <a:rPr lang="en-US" sz="2800" dirty="0" smtClean="0"/>
              <a:t>Bid Opening</a:t>
            </a:r>
          </a:p>
          <a:p>
            <a:pPr lvl="1"/>
            <a:endParaRPr lang="en-US" sz="2800" dirty="0"/>
          </a:p>
          <a:p>
            <a:pPr lvl="1"/>
            <a:r>
              <a:rPr lang="en-US" sz="2800" dirty="0" smtClean="0"/>
              <a:t>Organizer Comments</a:t>
            </a:r>
          </a:p>
          <a:p>
            <a:pPr lvl="1"/>
            <a:endParaRPr lang="en-US" sz="2800" dirty="0"/>
          </a:p>
          <a:p>
            <a:pPr lvl="1"/>
            <a:r>
              <a:rPr lang="en-US" sz="2800" dirty="0" smtClean="0"/>
              <a:t>Q&amp;A</a:t>
            </a:r>
            <a:endParaRPr lang="en-US" dirty="0" smtClean="0">
              <a:solidFill>
                <a:srgbClr val="CC0000"/>
              </a:solidFill>
            </a:endParaRPr>
          </a:p>
        </p:txBody>
      </p:sp>
      <p:sp>
        <p:nvSpPr>
          <p:cNvPr id="16387" name="Title 2"/>
          <p:cNvSpPr>
            <a:spLocks noGrp="1"/>
          </p:cNvSpPr>
          <p:nvPr>
            <p:ph type="title"/>
          </p:nvPr>
        </p:nvSpPr>
        <p:spPr>
          <a:xfrm>
            <a:off x="557108" y="589370"/>
            <a:ext cx="8047037" cy="615553"/>
          </a:xfrm>
        </p:spPr>
        <p:txBody>
          <a:bodyPr/>
          <a:lstStyle/>
          <a:p>
            <a:pPr algn="ctr"/>
            <a:r>
              <a:rPr lang="en-US" u="sng" dirty="0" smtClean="0"/>
              <a:t>Bid Analysis</a:t>
            </a:r>
          </a:p>
        </p:txBody>
      </p:sp>
    </p:spTree>
    <p:extLst>
      <p:ext uri="{BB962C8B-B14F-4D97-AF65-F5344CB8AC3E}">
        <p14:creationId xmlns:p14="http://schemas.microsoft.com/office/powerpoint/2010/main" val="292621670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3078163" y="2814677"/>
            <a:ext cx="5648325" cy="553998"/>
          </a:xfrm>
        </p:spPr>
        <p:txBody>
          <a:bodyPr/>
          <a:lstStyle/>
          <a:p>
            <a:r>
              <a:rPr lang="en-US" dirty="0" smtClean="0"/>
              <a:t>Estimating Overview</a:t>
            </a:r>
          </a:p>
        </p:txBody>
      </p:sp>
      <p:sp>
        <p:nvSpPr>
          <p:cNvPr id="18435" name="Text Placeholder 4"/>
          <p:cNvSpPr>
            <a:spLocks noGrp="1"/>
          </p:cNvSpPr>
          <p:nvPr>
            <p:ph type="subTitle" idx="1"/>
          </p:nvPr>
        </p:nvSpPr>
        <p:spPr>
          <a:xfrm>
            <a:off x="3078163" y="3492500"/>
            <a:ext cx="5648325" cy="954107"/>
          </a:xfrm>
        </p:spPr>
        <p:txBody>
          <a:bodyPr/>
          <a:lstStyle/>
          <a:p>
            <a:r>
              <a:rPr dirty="0" smtClean="0"/>
              <a:t>A General Overview of the Construction Estimating Profession</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alpha val="87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marL="342900" lvl="1" indent="0">
              <a:buNone/>
            </a:pPr>
            <a:endParaRPr lang="en-US" sz="2800" dirty="0" smtClean="0"/>
          </a:p>
          <a:p>
            <a:pPr marL="342900" lvl="1" indent="0">
              <a:buNone/>
            </a:pPr>
            <a:r>
              <a:rPr lang="en-US" sz="2800"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38" y="897147"/>
            <a:ext cx="7914806" cy="5143889"/>
          </a:xfrm>
          <a:prstGeom prst="rect">
            <a:avLst/>
          </a:prstGeom>
        </p:spPr>
      </p:pic>
    </p:spTree>
    <p:extLst>
      <p:ext uri="{BB962C8B-B14F-4D97-AF65-F5344CB8AC3E}">
        <p14:creationId xmlns:p14="http://schemas.microsoft.com/office/powerpoint/2010/main" val="3672378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4000">
              <a:srgbClr val="8A2222"/>
            </a:gs>
            <a:gs pos="73000">
              <a:srgbClr val="751D1D"/>
            </a:gs>
            <a:gs pos="41000">
              <a:schemeClr val="accent1">
                <a:lumMod val="45000"/>
                <a:lumOff val="55000"/>
              </a:schemeClr>
            </a:gs>
            <a:gs pos="60000">
              <a:srgbClr val="CE85CE"/>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7324"/>
            <a:ext cx="9144000" cy="5960853"/>
          </a:xfrm>
          <a:gradFill>
            <a:gsLst>
              <a:gs pos="18000">
                <a:srgbClr val="8A2222"/>
              </a:gs>
              <a:gs pos="82000">
                <a:srgbClr val="751D1D"/>
              </a:gs>
              <a:gs pos="41000">
                <a:schemeClr val="accent1">
                  <a:lumMod val="45000"/>
                  <a:lumOff val="55000"/>
                </a:schemeClr>
              </a:gs>
              <a:gs pos="60000">
                <a:srgbClr val="CE85CE"/>
              </a:gs>
            </a:gsLst>
            <a:lin ang="5400000" scaled="1"/>
          </a:gradFill>
        </p:spPr>
        <p:txBody>
          <a:bodyPr/>
          <a:lstStyle/>
          <a:p>
            <a:pPr marL="342900" lvl="1" indent="0">
              <a:buNone/>
            </a:pPr>
            <a:endParaRPr lang="en-US" sz="2800" dirty="0" smtClean="0"/>
          </a:p>
          <a:p>
            <a:pPr marL="342900" lvl="1" indent="0" algn="ctr">
              <a:buNone/>
            </a:pPr>
            <a:r>
              <a:rPr lang="en-US" sz="2800" dirty="0" smtClean="0"/>
              <a:t> </a:t>
            </a:r>
          </a:p>
          <a:p>
            <a:pPr marL="342900" lvl="1" indent="0" algn="ctr">
              <a:buNone/>
            </a:pPr>
            <a:r>
              <a:rPr lang="en-US" sz="2800" dirty="0" smtClean="0"/>
              <a:t>Thank You</a:t>
            </a:r>
          </a:p>
          <a:p>
            <a:pPr marL="342900" lvl="1" indent="0" algn="ctr">
              <a:buNone/>
            </a:pPr>
            <a:r>
              <a:rPr lang="en-US" sz="2800" dirty="0" smtClean="0"/>
              <a:t>from the</a:t>
            </a:r>
          </a:p>
          <a:p>
            <a:pPr marL="342900" lvl="1" indent="0" algn="ctr">
              <a:buNone/>
            </a:pPr>
            <a:r>
              <a:rPr lang="en-US" sz="2800" dirty="0" smtClean="0"/>
              <a:t>American Society of Professional Estimators</a:t>
            </a:r>
          </a:p>
          <a:p>
            <a:pPr marL="342900" lvl="1" indent="0" algn="ctr">
              <a:buNone/>
            </a:pPr>
            <a:r>
              <a:rPr lang="en-US" sz="2800" dirty="0" smtClean="0"/>
              <a:t>(ASPE)</a:t>
            </a:r>
            <a:endParaRPr lang="en-US" sz="2800" dirty="0"/>
          </a:p>
          <a:p>
            <a:pPr marL="342900" lvl="1" indent="0" algn="ctr">
              <a:buNone/>
            </a:pPr>
            <a:r>
              <a:rPr lang="en-US" sz="2800" dirty="0" smtClean="0"/>
              <a:t>Richmond Chapter #82</a:t>
            </a:r>
          </a:p>
          <a:p>
            <a:pPr marL="342900" lvl="1" indent="0" algn="ctr">
              <a:buNone/>
            </a:pPr>
            <a:r>
              <a:rPr lang="en-US" sz="2800" dirty="0" smtClean="0">
                <a:hlinkClick r:id="rId2"/>
              </a:rPr>
              <a:t>www.aspe-richmond.org</a:t>
            </a:r>
            <a:endParaRPr lang="en-US" sz="2800" dirty="0" smtClean="0"/>
          </a:p>
          <a:p>
            <a:pPr marL="342900" lvl="1" indent="0" algn="ctr">
              <a:buNone/>
            </a:pPr>
            <a:endParaRPr lang="en-US" sz="2800" dirty="0" smtClean="0"/>
          </a:p>
        </p:txBody>
      </p:sp>
    </p:spTree>
    <p:extLst>
      <p:ext uri="{BB962C8B-B14F-4D97-AF65-F5344CB8AC3E}">
        <p14:creationId xmlns:p14="http://schemas.microsoft.com/office/powerpoint/2010/main" val="3920871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r>
              <a:rPr lang="en-US" sz="2800" dirty="0" smtClean="0"/>
              <a:t>Ron </a:t>
            </a:r>
            <a:r>
              <a:rPr lang="en-US" sz="2800" dirty="0"/>
              <a:t>Semel </a:t>
            </a:r>
            <a:endParaRPr lang="en-US" sz="2800" dirty="0" smtClean="0"/>
          </a:p>
          <a:p>
            <a:pPr lvl="2"/>
            <a:r>
              <a:rPr lang="en-US" dirty="0" smtClean="0">
                <a:solidFill>
                  <a:srgbClr val="CC0000"/>
                </a:solidFill>
              </a:rPr>
              <a:t>Estimating </a:t>
            </a:r>
            <a:r>
              <a:rPr lang="en-US" dirty="0">
                <a:solidFill>
                  <a:srgbClr val="CC0000"/>
                </a:solidFill>
              </a:rPr>
              <a:t>Profession as an </a:t>
            </a:r>
            <a:r>
              <a:rPr lang="en-US" dirty="0" smtClean="0">
                <a:solidFill>
                  <a:srgbClr val="CC0000"/>
                </a:solidFill>
              </a:rPr>
              <a:t>Overview</a:t>
            </a:r>
          </a:p>
          <a:p>
            <a:pPr lvl="1"/>
            <a:endParaRPr lang="en-US" sz="200" dirty="0" smtClean="0"/>
          </a:p>
          <a:p>
            <a:pPr lvl="1"/>
            <a:r>
              <a:rPr lang="en-US" sz="2800" dirty="0" smtClean="0"/>
              <a:t>Jacob Dyer  </a:t>
            </a:r>
          </a:p>
          <a:p>
            <a:pPr lvl="2"/>
            <a:r>
              <a:rPr lang="en-US" dirty="0" smtClean="0">
                <a:solidFill>
                  <a:srgbClr val="CC0000"/>
                </a:solidFill>
              </a:rPr>
              <a:t>Estimating </a:t>
            </a:r>
            <a:r>
              <a:rPr lang="en-US" dirty="0">
                <a:solidFill>
                  <a:srgbClr val="CC0000"/>
                </a:solidFill>
              </a:rPr>
              <a:t>from the General Contractor Point of </a:t>
            </a:r>
            <a:r>
              <a:rPr lang="en-US" dirty="0" smtClean="0">
                <a:solidFill>
                  <a:srgbClr val="CC0000"/>
                </a:solidFill>
              </a:rPr>
              <a:t>View</a:t>
            </a:r>
          </a:p>
          <a:p>
            <a:pPr marL="685800" lvl="2" indent="0">
              <a:buNone/>
            </a:pPr>
            <a:endParaRPr lang="en-US" sz="200" dirty="0"/>
          </a:p>
          <a:p>
            <a:pPr lvl="1"/>
            <a:r>
              <a:rPr lang="en-US" sz="2800" dirty="0" smtClean="0"/>
              <a:t>Don </a:t>
            </a:r>
            <a:r>
              <a:rPr lang="en-US" sz="2800" dirty="0"/>
              <a:t>Wood </a:t>
            </a:r>
          </a:p>
          <a:p>
            <a:pPr lvl="2"/>
            <a:r>
              <a:rPr lang="en-US" dirty="0" smtClean="0">
                <a:solidFill>
                  <a:srgbClr val="CC0000"/>
                </a:solidFill>
              </a:rPr>
              <a:t>Estimating </a:t>
            </a:r>
            <a:r>
              <a:rPr lang="en-US" dirty="0">
                <a:solidFill>
                  <a:srgbClr val="CC0000"/>
                </a:solidFill>
              </a:rPr>
              <a:t>from the Subcontractor Point of </a:t>
            </a:r>
            <a:r>
              <a:rPr lang="en-US" dirty="0" smtClean="0">
                <a:solidFill>
                  <a:srgbClr val="CC0000"/>
                </a:solidFill>
              </a:rPr>
              <a:t>View</a:t>
            </a:r>
          </a:p>
          <a:p>
            <a:pPr lvl="2"/>
            <a:endParaRPr lang="en-US" sz="200" dirty="0"/>
          </a:p>
          <a:p>
            <a:pPr lvl="1"/>
            <a:r>
              <a:rPr lang="en-US" sz="2800" dirty="0" smtClean="0"/>
              <a:t>Mark </a:t>
            </a:r>
            <a:r>
              <a:rPr lang="en-US" sz="2800" dirty="0"/>
              <a:t>Pitts </a:t>
            </a:r>
            <a:r>
              <a:rPr lang="en-US" sz="2800" dirty="0" smtClean="0"/>
              <a:t> </a:t>
            </a:r>
          </a:p>
          <a:p>
            <a:pPr lvl="2"/>
            <a:r>
              <a:rPr lang="en-US" dirty="0" smtClean="0">
                <a:solidFill>
                  <a:srgbClr val="CC0000"/>
                </a:solidFill>
              </a:rPr>
              <a:t>Ethics </a:t>
            </a:r>
            <a:r>
              <a:rPr lang="en-US" dirty="0">
                <a:solidFill>
                  <a:srgbClr val="CC0000"/>
                </a:solidFill>
              </a:rPr>
              <a:t>in Estimating </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Estimating Environment Topics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r>
              <a:rPr lang="en-US" sz="2800" dirty="0" smtClean="0"/>
              <a:t>Types of Estimates </a:t>
            </a:r>
          </a:p>
          <a:p>
            <a:pPr lvl="2"/>
            <a:r>
              <a:rPr lang="en-US" dirty="0" smtClean="0">
                <a:solidFill>
                  <a:srgbClr val="CC0000"/>
                </a:solidFill>
              </a:rPr>
              <a:t>Hard Bid (Loser Wins)</a:t>
            </a:r>
          </a:p>
          <a:p>
            <a:pPr lvl="2"/>
            <a:r>
              <a:rPr lang="en-US" dirty="0" smtClean="0">
                <a:solidFill>
                  <a:srgbClr val="CC0000"/>
                </a:solidFill>
              </a:rPr>
              <a:t>CM (no surprise where the price will land)</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Estimating Profession as an Overview</a:t>
            </a:r>
          </a:p>
        </p:txBody>
      </p:sp>
    </p:spTree>
    <p:extLst>
      <p:ext uri="{BB962C8B-B14F-4D97-AF65-F5344CB8AC3E}">
        <p14:creationId xmlns:p14="http://schemas.microsoft.com/office/powerpoint/2010/main" val="2290202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r>
              <a:rPr lang="en-US" sz="2800" dirty="0" smtClean="0"/>
              <a:t> What it’s like to be an estimator</a:t>
            </a:r>
          </a:p>
          <a:p>
            <a:pPr lvl="2"/>
            <a:r>
              <a:rPr lang="en-US" dirty="0" smtClean="0">
                <a:solidFill>
                  <a:srgbClr val="CC0000"/>
                </a:solidFill>
              </a:rPr>
              <a:t>Companies live and die by your numbers</a:t>
            </a:r>
          </a:p>
          <a:p>
            <a:pPr lvl="2"/>
            <a:r>
              <a:rPr lang="en-US" dirty="0" smtClean="0">
                <a:solidFill>
                  <a:srgbClr val="CC0000"/>
                </a:solidFill>
              </a:rPr>
              <a:t>Bid Day is Crazy</a:t>
            </a:r>
          </a:p>
          <a:p>
            <a:pPr lvl="2"/>
            <a:r>
              <a:rPr lang="en-US" dirty="0" smtClean="0">
                <a:solidFill>
                  <a:srgbClr val="CC0000"/>
                </a:solidFill>
              </a:rPr>
              <a:t>Know the costs for:</a:t>
            </a:r>
          </a:p>
          <a:p>
            <a:pPr lvl="3"/>
            <a:r>
              <a:rPr lang="en-US" dirty="0" smtClean="0">
                <a:solidFill>
                  <a:srgbClr val="CC0000"/>
                </a:solidFill>
              </a:rPr>
              <a:t>Materials</a:t>
            </a:r>
          </a:p>
          <a:p>
            <a:pPr lvl="3"/>
            <a:r>
              <a:rPr lang="en-US" dirty="0" smtClean="0">
                <a:solidFill>
                  <a:srgbClr val="CC0000"/>
                </a:solidFill>
              </a:rPr>
              <a:t>Labor</a:t>
            </a:r>
          </a:p>
          <a:p>
            <a:pPr lvl="3"/>
            <a:r>
              <a:rPr lang="en-US" dirty="0" smtClean="0">
                <a:solidFill>
                  <a:srgbClr val="CC0000"/>
                </a:solidFill>
              </a:rPr>
              <a:t>Schedules</a:t>
            </a:r>
          </a:p>
          <a:p>
            <a:pPr lvl="3"/>
            <a:r>
              <a:rPr lang="en-US" dirty="0" smtClean="0">
                <a:solidFill>
                  <a:srgbClr val="CC0000"/>
                </a:solidFill>
              </a:rPr>
              <a:t>Phasing</a:t>
            </a:r>
          </a:p>
          <a:p>
            <a:pPr lvl="2"/>
            <a:r>
              <a:rPr lang="en-US" dirty="0" smtClean="0">
                <a:solidFill>
                  <a:srgbClr val="CC0000"/>
                </a:solidFill>
              </a:rPr>
              <a:t>Know what your company is capable of</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Estimating Profession as an Overview</a:t>
            </a:r>
          </a:p>
        </p:txBody>
      </p:sp>
    </p:spTree>
    <p:extLst>
      <p:ext uri="{BB962C8B-B14F-4D97-AF65-F5344CB8AC3E}">
        <p14:creationId xmlns:p14="http://schemas.microsoft.com/office/powerpoint/2010/main" val="3285326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r>
              <a:rPr lang="en-US" sz="2800" dirty="0" smtClean="0"/>
              <a:t> Software will never do the job of an estimator</a:t>
            </a:r>
          </a:p>
          <a:p>
            <a:pPr lvl="2"/>
            <a:r>
              <a:rPr lang="en-US" dirty="0" smtClean="0">
                <a:solidFill>
                  <a:srgbClr val="CC0000"/>
                </a:solidFill>
              </a:rPr>
              <a:t>Design Guidance</a:t>
            </a:r>
          </a:p>
          <a:p>
            <a:pPr lvl="2"/>
            <a:r>
              <a:rPr lang="en-US" dirty="0" smtClean="0">
                <a:solidFill>
                  <a:srgbClr val="CC0000"/>
                </a:solidFill>
              </a:rPr>
              <a:t>Problem Solving</a:t>
            </a:r>
          </a:p>
          <a:p>
            <a:pPr lvl="2"/>
            <a:r>
              <a:rPr lang="en-US" dirty="0" smtClean="0">
                <a:solidFill>
                  <a:srgbClr val="CC0000"/>
                </a:solidFill>
              </a:rPr>
              <a:t>It’s all about relationships</a:t>
            </a:r>
          </a:p>
        </p:txBody>
      </p:sp>
      <p:sp>
        <p:nvSpPr>
          <p:cNvPr id="16387" name="Title 2"/>
          <p:cNvSpPr>
            <a:spLocks noGrp="1"/>
          </p:cNvSpPr>
          <p:nvPr>
            <p:ph type="title"/>
          </p:nvPr>
        </p:nvSpPr>
        <p:spPr>
          <a:xfrm>
            <a:off x="557108" y="589370"/>
            <a:ext cx="8047037" cy="615553"/>
          </a:xfrm>
        </p:spPr>
        <p:txBody>
          <a:bodyPr/>
          <a:lstStyle/>
          <a:p>
            <a:pPr algn="ctr"/>
            <a:r>
              <a:rPr lang="en-US" u="sng" dirty="0" smtClean="0"/>
              <a:t>Estimating Profession as an Overview</a:t>
            </a:r>
          </a:p>
        </p:txBody>
      </p:sp>
    </p:spTree>
    <p:extLst>
      <p:ext uri="{BB962C8B-B14F-4D97-AF65-F5344CB8AC3E}">
        <p14:creationId xmlns:p14="http://schemas.microsoft.com/office/powerpoint/2010/main" val="1101362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70" y="897147"/>
            <a:ext cx="8919714" cy="5960853"/>
          </a:xfrm>
        </p:spPr>
        <p:txBody>
          <a:bodyPr/>
          <a:lstStyle/>
          <a:p>
            <a:pPr lvl="1"/>
            <a:endParaRPr lang="en-US" sz="2800" dirty="0" smtClean="0"/>
          </a:p>
          <a:p>
            <a:pPr lvl="1"/>
            <a:endParaRPr lang="en-US" sz="2800" dirty="0" smtClean="0"/>
          </a:p>
          <a:p>
            <a:pPr lvl="1"/>
            <a:r>
              <a:rPr lang="en-US" sz="2800" dirty="0" smtClean="0"/>
              <a:t> Why Architects need to be estimators too</a:t>
            </a:r>
          </a:p>
          <a:p>
            <a:pPr lvl="2"/>
            <a:r>
              <a:rPr lang="en-US" dirty="0" smtClean="0">
                <a:solidFill>
                  <a:srgbClr val="CC0000"/>
                </a:solidFill>
              </a:rPr>
              <a:t>VE protection</a:t>
            </a:r>
          </a:p>
          <a:p>
            <a:pPr lvl="2"/>
            <a:r>
              <a:rPr lang="en-US" dirty="0" smtClean="0">
                <a:solidFill>
                  <a:srgbClr val="CC0000"/>
                </a:solidFill>
              </a:rPr>
              <a:t>Pay-app &amp; change order review</a:t>
            </a:r>
          </a:p>
          <a:p>
            <a:pPr lvl="2"/>
            <a:r>
              <a:rPr lang="en-US" dirty="0" smtClean="0">
                <a:solidFill>
                  <a:srgbClr val="CC0000"/>
                </a:solidFill>
              </a:rPr>
              <a:t>Keep your client from being taken to the cleaners</a:t>
            </a:r>
          </a:p>
          <a:p>
            <a:pPr lvl="3"/>
            <a:r>
              <a:rPr lang="en-US" dirty="0" err="1" smtClean="0">
                <a:solidFill>
                  <a:srgbClr val="CC0000"/>
                </a:solidFill>
              </a:rPr>
              <a:t>ie</a:t>
            </a:r>
            <a:r>
              <a:rPr lang="en-US" dirty="0" smtClean="0">
                <a:solidFill>
                  <a:srgbClr val="CC0000"/>
                </a:solidFill>
              </a:rPr>
              <a:t>: front loading</a:t>
            </a:r>
          </a:p>
          <a:p>
            <a:pPr lvl="2"/>
            <a:r>
              <a:rPr lang="en-US" dirty="0" smtClean="0">
                <a:solidFill>
                  <a:srgbClr val="CC0000"/>
                </a:solidFill>
              </a:rPr>
              <a:t>6</a:t>
            </a:r>
            <a:r>
              <a:rPr lang="en-US" baseline="30000" dirty="0" smtClean="0">
                <a:solidFill>
                  <a:srgbClr val="CC0000"/>
                </a:solidFill>
              </a:rPr>
              <a:t>th</a:t>
            </a:r>
            <a:r>
              <a:rPr lang="en-US" dirty="0" smtClean="0">
                <a:solidFill>
                  <a:srgbClr val="CC0000"/>
                </a:solidFill>
              </a:rPr>
              <a:t> sense (three corner corners)</a:t>
            </a:r>
            <a:endParaRPr lang="en-US" dirty="0">
              <a:solidFill>
                <a:srgbClr val="CC0000"/>
              </a:solidFill>
            </a:endParaRPr>
          </a:p>
          <a:p>
            <a:pPr lvl="3"/>
            <a:endParaRPr lang="en-US" dirty="0" smtClean="0">
              <a:solidFill>
                <a:srgbClr val="CC0000"/>
              </a:solidFill>
            </a:endParaRPr>
          </a:p>
          <a:p>
            <a:pPr lvl="3"/>
            <a:endParaRPr lang="en-US" dirty="0">
              <a:solidFill>
                <a:srgbClr val="CC0000"/>
              </a:solidFill>
            </a:endParaRPr>
          </a:p>
        </p:txBody>
      </p:sp>
      <p:sp>
        <p:nvSpPr>
          <p:cNvPr id="16387" name="Title 2"/>
          <p:cNvSpPr>
            <a:spLocks noGrp="1"/>
          </p:cNvSpPr>
          <p:nvPr>
            <p:ph type="title"/>
          </p:nvPr>
        </p:nvSpPr>
        <p:spPr>
          <a:xfrm>
            <a:off x="557108" y="589370"/>
            <a:ext cx="8047037" cy="615553"/>
          </a:xfrm>
        </p:spPr>
        <p:txBody>
          <a:bodyPr/>
          <a:lstStyle/>
          <a:p>
            <a:pPr algn="ctr"/>
            <a:r>
              <a:rPr lang="en-US" u="sng" dirty="0" smtClean="0"/>
              <a:t>Estimating Profession as an Overview</a:t>
            </a:r>
          </a:p>
        </p:txBody>
      </p:sp>
    </p:spTree>
    <p:extLst>
      <p:ext uri="{BB962C8B-B14F-4D97-AF65-F5344CB8AC3E}">
        <p14:creationId xmlns:p14="http://schemas.microsoft.com/office/powerpoint/2010/main" val="3906689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233a1872-3af1-4c4c-868b-76ff7fe516d3"/>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41a66f4-ef74-4590-aa17-c6a913edcaeb"/>
</p:tagLst>
</file>

<file path=ppt/theme/theme1.xml><?xml version="1.0" encoding="utf-8"?>
<a:theme xmlns:a="http://schemas.openxmlformats.org/drawingml/2006/main" name="Office Theme">
  <a:themeElements>
    <a:clrScheme name="ArchEx 2014">
      <a:dk1>
        <a:sysClr val="windowText" lastClr="000000"/>
      </a:dk1>
      <a:lt1>
        <a:sysClr val="window" lastClr="FFFFFF"/>
      </a:lt1>
      <a:dk2>
        <a:srgbClr val="7F7F7F"/>
      </a:dk2>
      <a:lt2>
        <a:srgbClr val="EEECE1"/>
      </a:lt2>
      <a:accent1>
        <a:srgbClr val="7B2B83"/>
      </a:accent1>
      <a:accent2>
        <a:srgbClr val="107390"/>
      </a:accent2>
      <a:accent3>
        <a:srgbClr val="3F3F3F"/>
      </a:accent3>
      <a:accent4>
        <a:srgbClr val="559CBD"/>
      </a:accent4>
      <a:accent5>
        <a:srgbClr val="BFBFBF"/>
      </a:accent5>
      <a:accent6>
        <a:srgbClr val="0C0C0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noFill/>
          <a:miter lim="800000"/>
          <a:headEnd/>
          <a:tailEnd/>
        </a:ln>
        <a:effectLst/>
      </a:spPr>
      <a:bodyPr wrap="none" anchor="ctr"/>
      <a:lstStyle>
        <a:defPPr>
          <a:defRPr dirty="0">
            <a:latin typeface="Arial" pitchFamily="34" charset="0"/>
          </a:defRPr>
        </a:defPPr>
      </a:lstStyle>
    </a:spDef>
    <a:txDef>
      <a:spPr>
        <a:noFill/>
      </a:spPr>
      <a:bodyPr wrap="square" rtlCol="0">
        <a:spAutoFit/>
      </a:bodyPr>
      <a:lstStyle>
        <a:defPPr>
          <a:defRPr sz="2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TR Conf 2014">
      <a:dk1>
        <a:srgbClr val="58585A"/>
      </a:dk1>
      <a:lt1>
        <a:sysClr val="window" lastClr="FFFFFF"/>
      </a:lt1>
      <a:dk2>
        <a:srgbClr val="AE509E"/>
      </a:dk2>
      <a:lt2>
        <a:srgbClr val="FFFFFF"/>
      </a:lt2>
      <a:accent1>
        <a:srgbClr val="C3CF29"/>
      </a:accent1>
      <a:accent2>
        <a:srgbClr val="0072A7"/>
      </a:accent2>
      <a:accent3>
        <a:srgbClr val="F7901E"/>
      </a:accent3>
      <a:accent4>
        <a:srgbClr val="9A4A90"/>
      </a:accent4>
      <a:accent5>
        <a:srgbClr val="FEC357"/>
      </a:accent5>
      <a:accent6>
        <a:srgbClr val="EE3525"/>
      </a:accent6>
      <a:hlink>
        <a:srgbClr val="808A53"/>
      </a:hlink>
      <a:folHlink>
        <a:srgbClr val="3A3A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TotalTime>
  <Words>708</Words>
  <Application>Microsoft Office PowerPoint</Application>
  <PresentationFormat>On-screen Show (4:3)</PresentationFormat>
  <Paragraphs>227</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Mock Bid  Simulation Workshop</vt:lpstr>
      <vt:lpstr>PowerPoint Presentation</vt:lpstr>
      <vt:lpstr>Estimating Overview</vt:lpstr>
      <vt:lpstr>Estimating Environment Topics</vt:lpstr>
      <vt:lpstr>Estimating Profession as an Overview</vt:lpstr>
      <vt:lpstr>Estimating Profession as an Overview</vt:lpstr>
      <vt:lpstr>Estimating Profession as an Overview</vt:lpstr>
      <vt:lpstr>Estimating Profession as an Overview</vt:lpstr>
      <vt:lpstr>PowerPoint Presentation</vt:lpstr>
      <vt:lpstr>Estimating from the General Contractor Point of View</vt:lpstr>
      <vt:lpstr>Estimating from the General Contractor Point of View</vt:lpstr>
      <vt:lpstr>Estimating from the General Contractor Point of View</vt:lpstr>
      <vt:lpstr>Estimating from the General Contractor Point of View</vt:lpstr>
      <vt:lpstr>Estimating from the General Contractor Point of View</vt:lpstr>
      <vt:lpstr>Estimating from the General Contractor Point of View</vt:lpstr>
      <vt:lpstr>Estimating from the General Contractor Point of View</vt:lpstr>
      <vt:lpstr>PowerPoint Presentation</vt:lpstr>
      <vt:lpstr>PowerPoint Presentation</vt:lpstr>
      <vt:lpstr>PowerPoint Presentation</vt:lpstr>
      <vt:lpstr>Estimating from the Subcontractor  Point of View</vt:lpstr>
      <vt:lpstr>Estimating from the Subcontractor  Point of View</vt:lpstr>
      <vt:lpstr>Estimating from the Subcontractor  Point of View</vt:lpstr>
      <vt:lpstr>Estimating from the Subcontractor  Point of View</vt:lpstr>
      <vt:lpstr>PowerPoint Presentation</vt:lpstr>
      <vt:lpstr>PowerPoint Presentation</vt:lpstr>
      <vt:lpstr>Ethics in Estimating</vt:lpstr>
      <vt:lpstr>Ethics in Estimating</vt:lpstr>
      <vt:lpstr>Ethics in Estimating</vt:lpstr>
      <vt:lpstr>Ethics in Estimating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Estimate!!!</vt:lpstr>
      <vt:lpstr>Bid Analysis</vt:lpstr>
      <vt:lpstr>PowerPoint Presentation</vt:lpstr>
      <vt:lpstr>PowerPoint Presentation</vt:lpstr>
    </vt:vector>
  </TitlesOfParts>
  <Company>WorldatWork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WorldatWork</dc:creator>
  <cp:lastModifiedBy>Ron Semel</cp:lastModifiedBy>
  <cp:revision>253</cp:revision>
  <dcterms:created xsi:type="dcterms:W3CDTF">2009-02-10T14:31:54Z</dcterms:created>
  <dcterms:modified xsi:type="dcterms:W3CDTF">2014-11-02T21:53:04Z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Speaker template PPT2007 - 2010</vt:lpwstr>
  </property>
  <property fmtid="{D5CDD505-2E9C-101B-9397-08002B2CF9AE}" pid="4" name="ArticulateGUID">
    <vt:lpwstr>C7C5012B-85BE-40D8-91C6-5DF2201E2106</vt:lpwstr>
  </property>
  <property fmtid="{D5CDD505-2E9C-101B-9397-08002B2CF9AE}" pid="5" name="ArticulateProjectFull">
    <vt:lpwstr>K:\i Conference-Event Support\2013 Total Rewards Conference\Speaker Presentation template\TR2013 Speaker template PPT2007.ppta</vt:lpwstr>
  </property>
</Properties>
</file>